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  <p:sldId id="286" r:id="rId9"/>
    <p:sldId id="287" r:id="rId10"/>
    <p:sldId id="288" r:id="rId11"/>
    <p:sldId id="28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3" r:id="rId21"/>
    <p:sldId id="284" r:id="rId22"/>
    <p:sldId id="285" r:id="rId23"/>
    <p:sldId id="260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E"/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7" autoAdjust="0"/>
  </p:normalViewPr>
  <p:slideViewPr>
    <p:cSldViewPr snapToGrid="0" showGuides="1">
      <p:cViewPr varScale="1">
        <p:scale>
          <a:sx n="74" d="100"/>
          <a:sy n="74" d="100"/>
        </p:scale>
        <p:origin x="1266" y="72"/>
      </p:cViewPr>
      <p:guideLst>
        <p:guide orient="horz" pos="4319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136BF-40BA-46F9-AC77-FCDDD7C2F7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F4069EE-95D4-4C2E-860D-4C412108E275}">
      <dgm:prSet phldrT="[Text]"/>
      <dgm:spPr/>
      <dgm:t>
        <a:bodyPr/>
        <a:lstStyle/>
        <a:p>
          <a:r>
            <a:rPr lang="en-IE" dirty="0" smtClean="0"/>
            <a:t>Business</a:t>
          </a:r>
          <a:endParaRPr lang="en-IE" dirty="0"/>
        </a:p>
      </dgm:t>
    </dgm:pt>
    <dgm:pt modelId="{FBECE6E5-61CE-444A-B10B-A68A381F65AA}" type="parTrans" cxnId="{FD6E4005-6AC5-4E7D-B0BD-2B6D80FF038B}">
      <dgm:prSet/>
      <dgm:spPr/>
      <dgm:t>
        <a:bodyPr/>
        <a:lstStyle/>
        <a:p>
          <a:endParaRPr lang="en-IE"/>
        </a:p>
      </dgm:t>
    </dgm:pt>
    <dgm:pt modelId="{A86E7FCD-23D5-411A-977C-C8C43F8E8322}" type="sibTrans" cxnId="{FD6E4005-6AC5-4E7D-B0BD-2B6D80FF038B}">
      <dgm:prSet/>
      <dgm:spPr/>
      <dgm:t>
        <a:bodyPr/>
        <a:lstStyle/>
        <a:p>
          <a:endParaRPr lang="en-IE"/>
        </a:p>
      </dgm:t>
    </dgm:pt>
    <dgm:pt modelId="{333BE249-C3F9-4179-9854-B162CB02309B}">
      <dgm:prSet phldrT="[Text]"/>
      <dgm:spPr/>
      <dgm:t>
        <a:bodyPr/>
        <a:lstStyle/>
        <a:p>
          <a:r>
            <a:rPr lang="en-IE" dirty="0" smtClean="0"/>
            <a:t>Economics</a:t>
          </a:r>
          <a:endParaRPr lang="en-IE" dirty="0"/>
        </a:p>
      </dgm:t>
    </dgm:pt>
    <dgm:pt modelId="{EC95110F-2EAA-4E07-A776-C7CE647601EA}" type="parTrans" cxnId="{F24C4DBD-6413-4758-BA0D-4AA6541CD945}">
      <dgm:prSet/>
      <dgm:spPr/>
      <dgm:t>
        <a:bodyPr/>
        <a:lstStyle/>
        <a:p>
          <a:endParaRPr lang="en-IE"/>
        </a:p>
      </dgm:t>
    </dgm:pt>
    <dgm:pt modelId="{F204AB06-6823-4473-9D99-DB7A56A28CE2}" type="sibTrans" cxnId="{F24C4DBD-6413-4758-BA0D-4AA6541CD945}">
      <dgm:prSet/>
      <dgm:spPr/>
      <dgm:t>
        <a:bodyPr/>
        <a:lstStyle/>
        <a:p>
          <a:endParaRPr lang="en-IE"/>
        </a:p>
      </dgm:t>
    </dgm:pt>
    <dgm:pt modelId="{2FD0EF26-4783-4AE1-B987-2FE548A13A25}">
      <dgm:prSet phldrT="[Text]"/>
      <dgm:spPr/>
      <dgm:t>
        <a:bodyPr/>
        <a:lstStyle/>
        <a:p>
          <a:r>
            <a:rPr lang="en-IE" dirty="0" smtClean="0"/>
            <a:t>Political Science</a:t>
          </a:r>
          <a:endParaRPr lang="en-IE" dirty="0"/>
        </a:p>
      </dgm:t>
    </dgm:pt>
    <dgm:pt modelId="{0B88EF96-D9B9-4D8E-A72C-078E3A7783E3}" type="parTrans" cxnId="{AB0ECC24-1501-41CE-A04F-548BF56620BE}">
      <dgm:prSet/>
      <dgm:spPr/>
      <dgm:t>
        <a:bodyPr/>
        <a:lstStyle/>
        <a:p>
          <a:endParaRPr lang="en-IE"/>
        </a:p>
      </dgm:t>
    </dgm:pt>
    <dgm:pt modelId="{2F87A57D-23D6-4135-9BE8-DECFAE438E51}" type="sibTrans" cxnId="{AB0ECC24-1501-41CE-A04F-548BF56620BE}">
      <dgm:prSet/>
      <dgm:spPr/>
      <dgm:t>
        <a:bodyPr/>
        <a:lstStyle/>
        <a:p>
          <a:endParaRPr lang="en-IE"/>
        </a:p>
      </dgm:t>
    </dgm:pt>
    <dgm:pt modelId="{E5870367-D600-44AC-970E-6DB4E2958D3E}">
      <dgm:prSet phldrT="[Text]"/>
      <dgm:spPr/>
      <dgm:t>
        <a:bodyPr/>
        <a:lstStyle/>
        <a:p>
          <a:r>
            <a:rPr lang="en-IE" dirty="0" smtClean="0"/>
            <a:t>Sociology</a:t>
          </a:r>
          <a:endParaRPr lang="en-IE" dirty="0"/>
        </a:p>
      </dgm:t>
    </dgm:pt>
    <dgm:pt modelId="{1732A43A-2340-4529-8760-08AB267D7691}" type="parTrans" cxnId="{D4D5A8E0-A1AE-491F-8163-AE92D70C4F59}">
      <dgm:prSet/>
      <dgm:spPr/>
      <dgm:t>
        <a:bodyPr/>
        <a:lstStyle/>
        <a:p>
          <a:endParaRPr lang="en-IE"/>
        </a:p>
      </dgm:t>
    </dgm:pt>
    <dgm:pt modelId="{91202663-45BA-4055-83FE-7D3CD6041DCD}" type="sibTrans" cxnId="{D4D5A8E0-A1AE-491F-8163-AE92D70C4F59}">
      <dgm:prSet/>
      <dgm:spPr/>
      <dgm:t>
        <a:bodyPr/>
        <a:lstStyle/>
        <a:p>
          <a:endParaRPr lang="en-IE"/>
        </a:p>
      </dgm:t>
    </dgm:pt>
    <dgm:pt modelId="{94A2E48D-B95B-46B0-8E90-BD355A8D23D1}" type="pres">
      <dgm:prSet presAssocID="{994136BF-40BA-46F9-AC77-FCDDD7C2F7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369DE26-C29F-4FFB-8E83-C4ACF132F676}" type="pres">
      <dgm:prSet presAssocID="{3F4069EE-95D4-4C2E-860D-4C412108E275}" presName="circ1" presStyleLbl="vennNode1" presStyleIdx="0" presStyleCnt="4"/>
      <dgm:spPr/>
      <dgm:t>
        <a:bodyPr/>
        <a:lstStyle/>
        <a:p>
          <a:endParaRPr lang="en-IE"/>
        </a:p>
      </dgm:t>
    </dgm:pt>
    <dgm:pt modelId="{F337F52D-DAC4-4427-BC30-CC009A75841C}" type="pres">
      <dgm:prSet presAssocID="{3F4069EE-95D4-4C2E-860D-4C412108E2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1D8B970-53F3-4B98-BB67-FDD9DB1D5CCD}" type="pres">
      <dgm:prSet presAssocID="{333BE249-C3F9-4179-9854-B162CB02309B}" presName="circ2" presStyleLbl="vennNode1" presStyleIdx="1" presStyleCnt="4"/>
      <dgm:spPr/>
      <dgm:t>
        <a:bodyPr/>
        <a:lstStyle/>
        <a:p>
          <a:endParaRPr lang="en-IE"/>
        </a:p>
      </dgm:t>
    </dgm:pt>
    <dgm:pt modelId="{11B8A65A-1308-4523-8D8B-6EA763B7C4C6}" type="pres">
      <dgm:prSet presAssocID="{333BE249-C3F9-4179-9854-B162CB0230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6119D11-F5BA-4551-AB4C-C07B96411D7F}" type="pres">
      <dgm:prSet presAssocID="{2FD0EF26-4783-4AE1-B987-2FE548A13A25}" presName="circ3" presStyleLbl="vennNode1" presStyleIdx="2" presStyleCnt="4"/>
      <dgm:spPr/>
      <dgm:t>
        <a:bodyPr/>
        <a:lstStyle/>
        <a:p>
          <a:endParaRPr lang="en-IE"/>
        </a:p>
      </dgm:t>
    </dgm:pt>
    <dgm:pt modelId="{D2CEB58A-17AC-4ABE-A5F7-2AD2C68E929D}" type="pres">
      <dgm:prSet presAssocID="{2FD0EF26-4783-4AE1-B987-2FE548A13A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12964FA-E732-4300-903A-3CD7437A076A}" type="pres">
      <dgm:prSet presAssocID="{E5870367-D600-44AC-970E-6DB4E2958D3E}" presName="circ4" presStyleLbl="vennNode1" presStyleIdx="3" presStyleCnt="4"/>
      <dgm:spPr/>
      <dgm:t>
        <a:bodyPr/>
        <a:lstStyle/>
        <a:p>
          <a:endParaRPr lang="en-IE"/>
        </a:p>
      </dgm:t>
    </dgm:pt>
    <dgm:pt modelId="{4DE232A2-D0D4-491B-ADF1-42124FC6AC93}" type="pres">
      <dgm:prSet presAssocID="{E5870367-D600-44AC-970E-6DB4E2958D3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17719AD-A293-4CB6-A19A-5004B41798A7}" type="presOf" srcId="{2FD0EF26-4783-4AE1-B987-2FE548A13A25}" destId="{D2CEB58A-17AC-4ABE-A5F7-2AD2C68E929D}" srcOrd="1" destOrd="0" presId="urn:microsoft.com/office/officeart/2005/8/layout/venn1"/>
    <dgm:cxn modelId="{D3505D93-77D1-423E-8B0B-735FFD82D48B}" type="presOf" srcId="{2FD0EF26-4783-4AE1-B987-2FE548A13A25}" destId="{86119D11-F5BA-4551-AB4C-C07B96411D7F}" srcOrd="0" destOrd="0" presId="urn:microsoft.com/office/officeart/2005/8/layout/venn1"/>
    <dgm:cxn modelId="{FD6E4005-6AC5-4E7D-B0BD-2B6D80FF038B}" srcId="{994136BF-40BA-46F9-AC77-FCDDD7C2F7A4}" destId="{3F4069EE-95D4-4C2E-860D-4C412108E275}" srcOrd="0" destOrd="0" parTransId="{FBECE6E5-61CE-444A-B10B-A68A381F65AA}" sibTransId="{A86E7FCD-23D5-411A-977C-C8C43F8E8322}"/>
    <dgm:cxn modelId="{52BE9C0F-1E3B-41E5-A9A4-DAEB4A287A03}" type="presOf" srcId="{333BE249-C3F9-4179-9854-B162CB02309B}" destId="{F1D8B970-53F3-4B98-BB67-FDD9DB1D5CCD}" srcOrd="0" destOrd="0" presId="urn:microsoft.com/office/officeart/2005/8/layout/venn1"/>
    <dgm:cxn modelId="{E44F1D57-F487-4BA4-A8A0-2172D094BE04}" type="presOf" srcId="{E5870367-D600-44AC-970E-6DB4E2958D3E}" destId="{4DE232A2-D0D4-491B-ADF1-42124FC6AC93}" srcOrd="1" destOrd="0" presId="urn:microsoft.com/office/officeart/2005/8/layout/venn1"/>
    <dgm:cxn modelId="{2E3B54F2-64B0-4E0F-8C44-D432A81DF9CE}" type="presOf" srcId="{994136BF-40BA-46F9-AC77-FCDDD7C2F7A4}" destId="{94A2E48D-B95B-46B0-8E90-BD355A8D23D1}" srcOrd="0" destOrd="0" presId="urn:microsoft.com/office/officeart/2005/8/layout/venn1"/>
    <dgm:cxn modelId="{249AA7A5-2448-46A8-AF1F-AF25EAD8BD41}" type="presOf" srcId="{E5870367-D600-44AC-970E-6DB4E2958D3E}" destId="{012964FA-E732-4300-903A-3CD7437A076A}" srcOrd="0" destOrd="0" presId="urn:microsoft.com/office/officeart/2005/8/layout/venn1"/>
    <dgm:cxn modelId="{B84E0AB4-1BCE-4707-AC37-461348471607}" type="presOf" srcId="{333BE249-C3F9-4179-9854-B162CB02309B}" destId="{11B8A65A-1308-4523-8D8B-6EA763B7C4C6}" srcOrd="1" destOrd="0" presId="urn:microsoft.com/office/officeart/2005/8/layout/venn1"/>
    <dgm:cxn modelId="{D4D5A8E0-A1AE-491F-8163-AE92D70C4F59}" srcId="{994136BF-40BA-46F9-AC77-FCDDD7C2F7A4}" destId="{E5870367-D600-44AC-970E-6DB4E2958D3E}" srcOrd="3" destOrd="0" parTransId="{1732A43A-2340-4529-8760-08AB267D7691}" sibTransId="{91202663-45BA-4055-83FE-7D3CD6041DCD}"/>
    <dgm:cxn modelId="{AB0ECC24-1501-41CE-A04F-548BF56620BE}" srcId="{994136BF-40BA-46F9-AC77-FCDDD7C2F7A4}" destId="{2FD0EF26-4783-4AE1-B987-2FE548A13A25}" srcOrd="2" destOrd="0" parTransId="{0B88EF96-D9B9-4D8E-A72C-078E3A7783E3}" sibTransId="{2F87A57D-23D6-4135-9BE8-DECFAE438E51}"/>
    <dgm:cxn modelId="{F24C4DBD-6413-4758-BA0D-4AA6541CD945}" srcId="{994136BF-40BA-46F9-AC77-FCDDD7C2F7A4}" destId="{333BE249-C3F9-4179-9854-B162CB02309B}" srcOrd="1" destOrd="0" parTransId="{EC95110F-2EAA-4E07-A776-C7CE647601EA}" sibTransId="{F204AB06-6823-4473-9D99-DB7A56A28CE2}"/>
    <dgm:cxn modelId="{1EBA473E-8900-4627-ABB1-61BC160FB480}" type="presOf" srcId="{3F4069EE-95D4-4C2E-860D-4C412108E275}" destId="{F337F52D-DAC4-4427-BC30-CC009A75841C}" srcOrd="1" destOrd="0" presId="urn:microsoft.com/office/officeart/2005/8/layout/venn1"/>
    <dgm:cxn modelId="{52BB21E7-1F5C-497C-A782-659B6B73F8DB}" type="presOf" srcId="{3F4069EE-95D4-4C2E-860D-4C412108E275}" destId="{9369DE26-C29F-4FFB-8E83-C4ACF132F676}" srcOrd="0" destOrd="0" presId="urn:microsoft.com/office/officeart/2005/8/layout/venn1"/>
    <dgm:cxn modelId="{DB8C19E8-C5EC-4873-ACA9-7C7B9190B270}" type="presParOf" srcId="{94A2E48D-B95B-46B0-8E90-BD355A8D23D1}" destId="{9369DE26-C29F-4FFB-8E83-C4ACF132F676}" srcOrd="0" destOrd="0" presId="urn:microsoft.com/office/officeart/2005/8/layout/venn1"/>
    <dgm:cxn modelId="{A4EBA8C4-6880-48A3-BE4D-FDD09890ECB0}" type="presParOf" srcId="{94A2E48D-B95B-46B0-8E90-BD355A8D23D1}" destId="{F337F52D-DAC4-4427-BC30-CC009A75841C}" srcOrd="1" destOrd="0" presId="urn:microsoft.com/office/officeart/2005/8/layout/venn1"/>
    <dgm:cxn modelId="{62F081EB-5BD5-42A1-9B41-40C56065A04C}" type="presParOf" srcId="{94A2E48D-B95B-46B0-8E90-BD355A8D23D1}" destId="{F1D8B970-53F3-4B98-BB67-FDD9DB1D5CCD}" srcOrd="2" destOrd="0" presId="urn:microsoft.com/office/officeart/2005/8/layout/venn1"/>
    <dgm:cxn modelId="{EC23438E-0FD3-4A9E-A6C4-77C644362FE2}" type="presParOf" srcId="{94A2E48D-B95B-46B0-8E90-BD355A8D23D1}" destId="{11B8A65A-1308-4523-8D8B-6EA763B7C4C6}" srcOrd="3" destOrd="0" presId="urn:microsoft.com/office/officeart/2005/8/layout/venn1"/>
    <dgm:cxn modelId="{C7C75C7B-D491-4D2D-8A72-E5F80F55877D}" type="presParOf" srcId="{94A2E48D-B95B-46B0-8E90-BD355A8D23D1}" destId="{86119D11-F5BA-4551-AB4C-C07B96411D7F}" srcOrd="4" destOrd="0" presId="urn:microsoft.com/office/officeart/2005/8/layout/venn1"/>
    <dgm:cxn modelId="{EAF0E67B-B2B1-4856-A87B-997947B6C75E}" type="presParOf" srcId="{94A2E48D-B95B-46B0-8E90-BD355A8D23D1}" destId="{D2CEB58A-17AC-4ABE-A5F7-2AD2C68E929D}" srcOrd="5" destOrd="0" presId="urn:microsoft.com/office/officeart/2005/8/layout/venn1"/>
    <dgm:cxn modelId="{307D795C-9DF8-4934-9AC0-C2505642B30B}" type="presParOf" srcId="{94A2E48D-B95B-46B0-8E90-BD355A8D23D1}" destId="{012964FA-E732-4300-903A-3CD7437A076A}" srcOrd="6" destOrd="0" presId="urn:microsoft.com/office/officeart/2005/8/layout/venn1"/>
    <dgm:cxn modelId="{ABCCC043-2BE0-4820-856C-403611678165}" type="presParOf" srcId="{94A2E48D-B95B-46B0-8E90-BD355A8D23D1}" destId="{4DE232A2-D0D4-491B-ADF1-42124FC6AC9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ba.i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888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So it is possible to keep open the option of Single or Joint </a:t>
            </a:r>
            <a:r>
              <a:rPr lang="en-IE" dirty="0" err="1" smtClean="0"/>
              <a:t>honors</a:t>
            </a:r>
            <a:r>
              <a:rPr lang="en-IE" dirty="0" smtClean="0"/>
              <a:t> in any two of the BESS disciplines</a:t>
            </a:r>
          </a:p>
          <a:p>
            <a:r>
              <a:rPr lang="en-IE" dirty="0" smtClean="0"/>
              <a:t>Or you can commit to take a wider range of modules in the SF year at the cost of committing to a single </a:t>
            </a:r>
            <a:r>
              <a:rPr lang="en-IE" dirty="0" err="1" smtClean="0"/>
              <a:t>honors</a:t>
            </a:r>
            <a:r>
              <a:rPr lang="en-IE" smtClean="0"/>
              <a:t> degree pathway from the start of the SF year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7464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35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Foresight: business school: forum to meet businessmen</a:t>
            </a:r>
          </a:p>
          <a:p>
            <a:r>
              <a:rPr lang="en-IE" dirty="0" smtClean="0"/>
              <a:t>Enterprise: supports start ups</a:t>
            </a:r>
          </a:p>
          <a:p>
            <a:r>
              <a:rPr lang="en-IE" dirty="0" smtClean="0"/>
              <a:t>Upstart: </a:t>
            </a:r>
            <a:r>
              <a:rPr lang="en-IE" dirty="0" err="1" smtClean="0"/>
              <a:t>entrepeneurs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354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35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132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565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0236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479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1416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339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leading Irish research university</a:t>
            </a:r>
          </a:p>
          <a:p>
            <a:r>
              <a:rPr lang="en-IE" dirty="0"/>
              <a:t>Global recognition</a:t>
            </a:r>
          </a:p>
          <a:p>
            <a:r>
              <a:rPr lang="en-IE" dirty="0"/>
              <a:t>Ranked 1</a:t>
            </a:r>
            <a:r>
              <a:rPr lang="en-IE" baseline="30000" dirty="0"/>
              <a:t>st</a:t>
            </a:r>
            <a:r>
              <a:rPr lang="en-IE" dirty="0"/>
              <a:t> in Ireland and 129</a:t>
            </a:r>
            <a:r>
              <a:rPr lang="en-IE" baseline="30000" dirty="0"/>
              <a:t>th</a:t>
            </a:r>
            <a:r>
              <a:rPr lang="en-IE" dirty="0"/>
              <a:t> in the </a:t>
            </a:r>
            <a:r>
              <a:rPr lang="en-IE" dirty="0" smtClean="0"/>
              <a:t>World (QS 2014</a:t>
            </a:r>
            <a:r>
              <a:rPr lang="en-IE" baseline="0" dirty="0" smtClean="0"/>
              <a:t> 71</a:t>
            </a:r>
            <a:r>
              <a:rPr lang="en-IE" baseline="30000" dirty="0" smtClean="0"/>
              <a:t>st</a:t>
            </a:r>
            <a:r>
              <a:rPr lang="en-IE" baseline="0" dirty="0" smtClean="0"/>
              <a:t> in world and 25</a:t>
            </a:r>
            <a:r>
              <a:rPr lang="en-IE" baseline="30000" dirty="0" smtClean="0"/>
              <a:t>th</a:t>
            </a:r>
            <a:r>
              <a:rPr lang="en-IE" baseline="0" dirty="0" smtClean="0"/>
              <a:t> </a:t>
            </a:r>
            <a:r>
              <a:rPr lang="en-IE" baseline="0" smtClean="0"/>
              <a:t>in Europe)</a:t>
            </a:r>
            <a:endParaRPr lang="en-IE" dirty="0"/>
          </a:p>
          <a:p>
            <a:r>
              <a:rPr lang="en-IE" dirty="0"/>
              <a:t>A community of Scholars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Nobel prize winners</a:t>
            </a:r>
          </a:p>
          <a:p>
            <a:r>
              <a:rPr lang="en-GB" dirty="0" smtClean="0"/>
              <a:t>Beckett, Shaw, Walton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 purpose of compiling the rankings, 5,100 academics from around the world were surveyed concerning the research quality of the university and their views accounted for 40% of the score. In addition, 1,480 international employers in a recruiter review were surveyed concerning their views on graduate employability which accounted for 10%. The other half of the marks was made up of teaching quality which was measured by staff: student ratio (20%), a further 20% was allocated to research quality which was gauged by the university’s citations of major papers. The international outlook was also measured by international faculty staff (5%) and international students (5%).  Trinity College scored highly in all of these categories.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4691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6945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468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/>
              <a:t>Strong international research reputation</a:t>
            </a:r>
          </a:p>
          <a:p>
            <a:r>
              <a:rPr lang="en-IE" b="1" dirty="0"/>
              <a:t>Excellent links </a:t>
            </a:r>
            <a:r>
              <a:rPr lang="en-IE" dirty="0"/>
              <a:t>to Irish and global organisations in the private, public and voluntary sector</a:t>
            </a:r>
          </a:p>
          <a:p>
            <a:r>
              <a:rPr lang="en-IE" b="1" dirty="0"/>
              <a:t>Active alumni:  </a:t>
            </a:r>
            <a:r>
              <a:rPr lang="en-IE" dirty="0">
                <a:hlinkClick r:id="rId3"/>
              </a:rPr>
              <a:t>Trinity Business Alumni</a:t>
            </a:r>
            <a:endParaRPr lang="en-IE" dirty="0"/>
          </a:p>
          <a:p>
            <a:r>
              <a:rPr lang="en-IE" b="1" dirty="0"/>
              <a:t>Range of Undergraduate programmes</a:t>
            </a:r>
            <a:r>
              <a:rPr lang="en-IE" dirty="0"/>
              <a:t>:  BESS/BBS, Business &amp; Language, Computer Science &amp; Business, Law &amp; Business</a:t>
            </a:r>
          </a:p>
          <a:p>
            <a:r>
              <a:rPr lang="en-IE" dirty="0" smtClean="0"/>
              <a:t>Gain an understanding of the role of management and organisation in society and knowledge of:</a:t>
            </a:r>
          </a:p>
          <a:p>
            <a:pPr lvl="1"/>
            <a:r>
              <a:rPr lang="en-IE" dirty="0" smtClean="0"/>
              <a:t>marketing, finance, accounting, entrepreneurship, strategy, human resources, innovation, operations, information systems and many more. </a:t>
            </a:r>
          </a:p>
          <a:p>
            <a:endParaRPr lang="en-IE" dirty="0"/>
          </a:p>
          <a:p>
            <a:r>
              <a:rPr lang="en-IE" dirty="0" smtClean="0"/>
              <a:t>Comprises the Departments of Economics, Philosophy, Political Science and Sociology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The School is at the forefront of teaching and research in Ireland across its four Disciplines</a:t>
            </a:r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653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Gain an understanding of the role of management and organisation in society and knowledge of:</a:t>
            </a:r>
          </a:p>
          <a:p>
            <a:pPr lvl="1"/>
            <a:r>
              <a:rPr lang="en-IE" dirty="0" smtClean="0"/>
              <a:t>marketing, finance, accounting, entrepreneurship, strategy, human resources, innovation, operations, information systems and many more. </a:t>
            </a:r>
          </a:p>
          <a:p>
            <a:pPr defTabSz="931774">
              <a:defRPr/>
            </a:pPr>
            <a:r>
              <a:rPr lang="en-IE"/>
              <a:t>The scientific study of politics, the exercise of power and the workings of democratic political institutions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39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419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Explore the world of business and management</a:t>
            </a:r>
          </a:p>
          <a:p>
            <a:r>
              <a:rPr lang="en-IE" dirty="0" smtClean="0"/>
              <a:t>Study subjects including marketing, management, human resources, innovation, strategy, entrepreneurship, accountancy and many more. </a:t>
            </a:r>
          </a:p>
          <a:p>
            <a:r>
              <a:rPr lang="en-IE" dirty="0" smtClean="0"/>
              <a:t>Economics</a:t>
            </a:r>
          </a:p>
          <a:p>
            <a:r>
              <a:rPr lang="en-IE" dirty="0" smtClean="0"/>
              <a:t>Develops the concepts and tools to understand:</a:t>
            </a:r>
          </a:p>
          <a:p>
            <a:pPr lvl="1"/>
            <a:r>
              <a:rPr lang="en-IE" dirty="0" smtClean="0"/>
              <a:t>How to limit / prevent unemployment</a:t>
            </a:r>
          </a:p>
          <a:p>
            <a:pPr lvl="1"/>
            <a:r>
              <a:rPr lang="en-IE" dirty="0" smtClean="0"/>
              <a:t>How to regulate financial markets</a:t>
            </a:r>
          </a:p>
          <a:p>
            <a:pPr lvl="1"/>
            <a:r>
              <a:rPr lang="en-IE" dirty="0" smtClean="0"/>
              <a:t>How to control the market power of large firms</a:t>
            </a:r>
          </a:p>
          <a:p>
            <a:pPr lvl="1"/>
            <a:r>
              <a:rPr lang="en-IE" dirty="0" smtClean="0"/>
              <a:t>How best to address climate change</a:t>
            </a:r>
          </a:p>
          <a:p>
            <a:pPr lvl="1"/>
            <a:r>
              <a:rPr lang="en-IE" dirty="0" smtClean="0"/>
              <a:t>How to help poorer countries grow and develop</a:t>
            </a:r>
          </a:p>
          <a:p>
            <a:r>
              <a:rPr lang="en-IE" sz="3200" dirty="0"/>
              <a:t>The scientific study of politics, the exercise of power and the workings of democratic political institutions</a:t>
            </a:r>
          </a:p>
          <a:p>
            <a:r>
              <a:rPr lang="en-IE" sz="3200" dirty="0"/>
              <a:t>Students will learn about</a:t>
            </a:r>
          </a:p>
          <a:p>
            <a:pPr lvl="1"/>
            <a:r>
              <a:rPr lang="en-IE" sz="2800" dirty="0"/>
              <a:t>How democracy works</a:t>
            </a:r>
          </a:p>
          <a:p>
            <a:pPr lvl="1"/>
            <a:r>
              <a:rPr lang="en-IE" sz="2800" dirty="0"/>
              <a:t>How people vote</a:t>
            </a:r>
          </a:p>
          <a:p>
            <a:pPr lvl="1"/>
            <a:r>
              <a:rPr lang="en-IE" sz="2800" dirty="0"/>
              <a:t>How political parties compete</a:t>
            </a:r>
          </a:p>
          <a:p>
            <a:pPr lvl="1"/>
            <a:r>
              <a:rPr lang="en-IE" sz="2800" dirty="0"/>
              <a:t>How European integration works</a:t>
            </a:r>
          </a:p>
          <a:p>
            <a:pPr lvl="1"/>
            <a:r>
              <a:rPr lang="en-IE" sz="2800" dirty="0"/>
              <a:t>The values behind political ideologies</a:t>
            </a:r>
          </a:p>
          <a:p>
            <a:r>
              <a:rPr lang="en-IE" sz="3200" dirty="0"/>
              <a:t>Understand phenomena such as</a:t>
            </a:r>
          </a:p>
          <a:p>
            <a:pPr lvl="1"/>
            <a:r>
              <a:rPr lang="en-IE" sz="2600" dirty="0"/>
              <a:t>Social change and how it affects your own life and that of others</a:t>
            </a:r>
          </a:p>
          <a:p>
            <a:pPr lvl="1"/>
            <a:r>
              <a:rPr lang="en-IE" sz="2600" dirty="0"/>
              <a:t>Shared practices of behaviour </a:t>
            </a:r>
          </a:p>
          <a:p>
            <a:pPr lvl="1"/>
            <a:r>
              <a:rPr lang="en-IE" sz="2600" dirty="0"/>
              <a:t>Social movements like fair trade or feminism</a:t>
            </a:r>
          </a:p>
          <a:p>
            <a:pPr lvl="1"/>
            <a:r>
              <a:rPr lang="en-IE" sz="2600" dirty="0"/>
              <a:t>Inequality at global and local levels</a:t>
            </a:r>
          </a:p>
          <a:p>
            <a:pPr lvl="1"/>
            <a:r>
              <a:rPr lang="en-IE" sz="2600" dirty="0"/>
              <a:t>The nature and meaning of work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905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419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35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35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819975"/>
            <a:ext cx="7500939" cy="5548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394175"/>
            <a:ext cx="7500938" cy="3618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38650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D1CCE12-9715-4BEC-A51C-E48299029ECD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8BF3618-C9A3-4B74-B8E3-3D293CD8C48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503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0CF6-0662-467F-BA8C-8631B955C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5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943100"/>
            <a:ext cx="4204800" cy="4343400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 smtClean="0"/>
              <a:t>Trinity College Dublin, </a:t>
            </a:r>
            <a:r>
              <a:rPr lang="en-GB" sz="1000" dirty="0" smtClean="0"/>
              <a:t>The University of Dublin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5835"/>
            <a:ext cx="9144000" cy="485066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 smtClean="0"/>
              <a:t>Trinity College Dublin, </a:t>
            </a:r>
            <a:r>
              <a:rPr lang="en-GB" sz="1000" dirty="0" smtClean="0"/>
              <a:t>The University of Dublin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7527924" cy="3643425"/>
          </a:xfrm>
        </p:spPr>
        <p:txBody>
          <a:bodyPr/>
          <a:lstStyle>
            <a:lvl1pPr marL="0" indent="0" rtl="0">
              <a:spcBef>
                <a:spcPts val="900"/>
              </a:spcBef>
              <a:buClr>
                <a:schemeClr val="tx2"/>
              </a:buClr>
              <a:buSzPts val="2000"/>
              <a:buFont typeface="Arial"/>
              <a:buNone/>
              <a:defRPr sz="2000" b="1"/>
            </a:lvl1pPr>
            <a:lvl2pPr marL="625475" indent="-233363" rtl="0">
              <a:buSzPts val="2000"/>
              <a:buFont typeface="Minion Pro"/>
              <a:buChar char="‒"/>
              <a:defRPr sz="2000"/>
            </a:lvl2pPr>
            <a:lvl3pPr marL="912813" indent="-222250" rtl="0">
              <a:buSzPts val="2000"/>
              <a:buFont typeface="Arial"/>
              <a:buChar char="»"/>
              <a:defRPr sz="2000"/>
            </a:lvl3pPr>
            <a:lvl4pPr marL="1128713" indent="-190500">
              <a:defRPr sz="2000"/>
            </a:lvl4pPr>
            <a:lvl5pPr marL="1439863" indent="-185738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046348"/>
            <a:ext cx="2060224" cy="55063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76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D1CCE12-9715-4BEC-A51C-E48299029ECD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8BF3618-C9A3-4B74-B8E3-3D293CD8C48A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742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D1CCE12-9715-4BEC-A51C-E48299029ECD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8BF3618-C9A3-4B74-B8E3-3D293CD8C48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125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 smtClean="0"/>
              <a:t>Trinity College Dublin, </a:t>
            </a:r>
            <a:r>
              <a:rPr lang="en-GB" sz="1000" dirty="0" smtClean="0"/>
              <a:t>The University of Dublin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d.ie/be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d.ie/bess/current-students/fa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urseoffice@tcd.i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d.ie/ssp/undergraduate/student-evaluations/YouSaid_WeDid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ochu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4667969" cy="46679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IE" sz="3500" dirty="0" smtClean="0"/>
              <a:t>Prof. Michael King</a:t>
            </a:r>
            <a:br>
              <a:rPr lang="en-IE" sz="3500" dirty="0" smtClean="0"/>
            </a:br>
            <a:r>
              <a:rPr lang="en-IE" sz="3500" dirty="0" smtClean="0"/>
              <a:t>Academic Director of BESS</a:t>
            </a:r>
            <a:endParaRPr lang="en-IE" sz="3500" dirty="0"/>
          </a:p>
        </p:txBody>
      </p:sp>
    </p:spTree>
    <p:extLst>
      <p:ext uri="{BB962C8B-B14F-4D97-AF65-F5344CB8AC3E}">
        <p14:creationId xmlns:p14="http://schemas.microsoft.com/office/powerpoint/2010/main" val="5709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Determines your possible degree pathways for the rest of your time in Trinity.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To do Single or Joint </a:t>
            </a:r>
            <a:r>
              <a:rPr lang="en-IE" sz="2400" b="0" dirty="0" err="1"/>
              <a:t>H</a:t>
            </a:r>
            <a:r>
              <a:rPr lang="en-IE" sz="2400" b="0" dirty="0" err="1" smtClean="0"/>
              <a:t>onors</a:t>
            </a:r>
            <a:r>
              <a:rPr lang="en-IE" sz="2400" b="0" dirty="0" smtClean="0"/>
              <a:t> Sociology or Political Science you must do 20 </a:t>
            </a:r>
            <a:r>
              <a:rPr lang="en-IE" sz="2400" b="0" u="sng" dirty="0" smtClean="0"/>
              <a:t>specific</a:t>
            </a:r>
            <a:r>
              <a:rPr lang="en-IE" sz="2400" b="0" dirty="0" smtClean="0"/>
              <a:t> credits in the relevant discipline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To do Single or Joint </a:t>
            </a:r>
            <a:r>
              <a:rPr lang="en-IE" sz="2400" b="0" dirty="0" err="1"/>
              <a:t>H</a:t>
            </a:r>
            <a:r>
              <a:rPr lang="en-IE" sz="2400" b="0" dirty="0" err="1" smtClean="0"/>
              <a:t>onors</a:t>
            </a:r>
            <a:r>
              <a:rPr lang="en-IE" sz="2400" b="0" dirty="0" smtClean="0"/>
              <a:t> Economics you must do 30 </a:t>
            </a:r>
            <a:r>
              <a:rPr lang="en-IE" sz="2400" b="0" u="sng" dirty="0" smtClean="0"/>
              <a:t>specific</a:t>
            </a:r>
            <a:r>
              <a:rPr lang="en-IE" sz="2400" b="0" dirty="0" smtClean="0"/>
              <a:t> credits in Economics.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To do Single </a:t>
            </a:r>
            <a:r>
              <a:rPr lang="en-IE" sz="2400" b="0" dirty="0" err="1" smtClean="0"/>
              <a:t>Honors</a:t>
            </a:r>
            <a:r>
              <a:rPr lang="en-IE" sz="2400" b="0" dirty="0" smtClean="0"/>
              <a:t> Business you must do 30 </a:t>
            </a:r>
            <a:r>
              <a:rPr lang="en-IE" sz="2400" b="0" u="sng" dirty="0" smtClean="0"/>
              <a:t>specific</a:t>
            </a:r>
            <a:r>
              <a:rPr lang="en-IE" sz="2400" b="0" dirty="0" smtClean="0"/>
              <a:t> credits in Business and 10 in Economics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Choice of SF modules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790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675" y="1493015"/>
            <a:ext cx="7500938" cy="447533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Specialise in one (Single </a:t>
            </a:r>
            <a:r>
              <a:rPr lang="en-IE" sz="2400" b="0" dirty="0" err="1" smtClean="0"/>
              <a:t>honor</a:t>
            </a:r>
            <a:r>
              <a:rPr lang="en-IE" sz="2400" b="0" dirty="0" smtClean="0"/>
              <a:t>) or two (Joint </a:t>
            </a:r>
            <a:r>
              <a:rPr lang="en-IE" sz="2400" b="0" dirty="0" err="1" smtClean="0"/>
              <a:t>honors</a:t>
            </a:r>
            <a:r>
              <a:rPr lang="en-IE" sz="2400" b="0" dirty="0" smtClean="0"/>
              <a:t>) subjects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Option to undertake an undergraduate dissertation in the final year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Ordinary (3</a:t>
            </a:r>
            <a:r>
              <a:rPr lang="en-IE" sz="2400" b="0" baseline="30000" dirty="0" smtClean="0"/>
              <a:t>rd</a:t>
            </a:r>
            <a:r>
              <a:rPr lang="en-IE" sz="2400" b="0" dirty="0" smtClean="0"/>
              <a:t> Year) or </a:t>
            </a:r>
            <a:r>
              <a:rPr lang="en-IE" sz="2400" b="0" dirty="0" err="1" smtClean="0"/>
              <a:t>Honor</a:t>
            </a:r>
            <a:r>
              <a:rPr lang="en-IE" sz="2400" b="0" dirty="0" smtClean="0"/>
              <a:t> (4</a:t>
            </a:r>
            <a:r>
              <a:rPr lang="en-IE" sz="2400" b="0" baseline="30000" dirty="0" smtClean="0"/>
              <a:t>th</a:t>
            </a:r>
            <a:r>
              <a:rPr lang="en-IE" sz="2400" b="0" dirty="0" smtClean="0"/>
              <a:t> Year) degrees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Careers or continuing education information sessions provided</a:t>
            </a:r>
            <a:endParaRPr lang="en-IE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 smtClean="0"/>
              <a:t>Junior &amp; Senior Sophister  </a:t>
            </a:r>
            <a:br>
              <a:rPr lang="en-IE" dirty="0" smtClean="0"/>
            </a:br>
            <a:r>
              <a:rPr lang="en-IE" dirty="0" smtClean="0"/>
              <a:t>3</a:t>
            </a:r>
            <a:r>
              <a:rPr lang="en-IE" baseline="30000" dirty="0" smtClean="0"/>
              <a:t>rd</a:t>
            </a:r>
            <a:r>
              <a:rPr lang="en-IE" dirty="0" smtClean="0"/>
              <a:t> &amp; 4</a:t>
            </a:r>
            <a:r>
              <a:rPr lang="en-IE" baseline="30000" dirty="0" smtClean="0"/>
              <a:t>th</a:t>
            </a:r>
            <a:r>
              <a:rPr lang="en-IE" dirty="0" smtClean="0"/>
              <a:t> Year</a:t>
            </a:r>
            <a:endParaRPr lang="en-IE" dirty="0"/>
          </a:p>
        </p:txBody>
      </p:sp>
      <p:pic>
        <p:nvPicPr>
          <p:cNvPr id="5122" name="Picture 2" descr="https://c2.staticflickr.com/2/1393/4724592165_e820df3d12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59" y="4660897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675" y="1133475"/>
            <a:ext cx="7500938" cy="4834876"/>
          </a:xfrm>
        </p:spPr>
        <p:txBody>
          <a:bodyPr>
            <a:normAutofit fontScale="32500" lnSpcReduction="20000"/>
          </a:bodyPr>
          <a:lstStyle/>
          <a:p>
            <a:r>
              <a:rPr lang="en-IE" sz="5900" dirty="0" smtClean="0"/>
              <a:t>Wider student life is important, and BESS seems to provide plenty of scope for engagement in a wide range of activities</a:t>
            </a:r>
          </a:p>
          <a:p>
            <a:endParaRPr lang="en-IE" dirty="0"/>
          </a:p>
          <a:p>
            <a:r>
              <a:rPr lang="en-IE" sz="4200" b="0" dirty="0" smtClean="0"/>
              <a:t>Some societies seem particularly suited to BESS Students</a:t>
            </a:r>
          </a:p>
          <a:p>
            <a:pPr>
              <a:buNone/>
            </a:pPr>
            <a:r>
              <a:rPr lang="en-IE" sz="4200" b="0" dirty="0" smtClean="0"/>
              <a:t> E.g.</a:t>
            </a:r>
          </a:p>
          <a:p>
            <a:pPr lvl="1"/>
            <a:r>
              <a:rPr lang="en-IE" sz="4200" dirty="0" smtClean="0"/>
              <a:t>DUBES – Dublin University Business &amp; Economic Society</a:t>
            </a:r>
          </a:p>
          <a:p>
            <a:pPr lvl="1"/>
            <a:r>
              <a:rPr lang="en-IE" sz="4200" dirty="0" smtClean="0"/>
              <a:t>Political Science Society</a:t>
            </a:r>
          </a:p>
          <a:p>
            <a:pPr lvl="1"/>
            <a:r>
              <a:rPr lang="en-IE" sz="4200" dirty="0" smtClean="0"/>
              <a:t>Social Studies Society</a:t>
            </a:r>
          </a:p>
          <a:p>
            <a:pPr lvl="1"/>
            <a:r>
              <a:rPr lang="en-IE" sz="4200" dirty="0" smtClean="0"/>
              <a:t>AIESEC</a:t>
            </a:r>
          </a:p>
          <a:p>
            <a:pPr lvl="1"/>
            <a:r>
              <a:rPr lang="en-IE" sz="4200" dirty="0" smtClean="0"/>
              <a:t>Foresight </a:t>
            </a:r>
          </a:p>
          <a:p>
            <a:pPr lvl="1"/>
            <a:r>
              <a:rPr lang="en-IE" sz="4200" dirty="0" smtClean="0"/>
              <a:t>Enterprise Trinity</a:t>
            </a:r>
          </a:p>
          <a:p>
            <a:pPr lvl="1"/>
            <a:r>
              <a:rPr lang="en-IE" sz="4200" dirty="0" smtClean="0"/>
              <a:t>Upstart</a:t>
            </a:r>
          </a:p>
          <a:p>
            <a:pPr lvl="1"/>
            <a:r>
              <a:rPr lang="en-IE" sz="4200" dirty="0" smtClean="0"/>
              <a:t>Mature Students Society</a:t>
            </a:r>
          </a:p>
          <a:p>
            <a:pPr lvl="1"/>
            <a:endParaRPr lang="en-IE" sz="4200" dirty="0" smtClean="0"/>
          </a:p>
          <a:p>
            <a:pPr lvl="1">
              <a:buFont typeface="Wingdings" pitchFamily="2" charset="2"/>
              <a:buChar char="Ø"/>
            </a:pPr>
            <a:r>
              <a:rPr lang="en-IE" sz="4200" dirty="0" smtClean="0"/>
              <a:t> Lots of other awesome ones like Suas, the VdeP, Players and the debating societies.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The Trinity Experience</a:t>
            </a:r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67" y="2996952"/>
            <a:ext cx="3465059" cy="23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4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b="0" dirty="0" smtClean="0"/>
              <a:t>Programme website </a:t>
            </a:r>
            <a:r>
              <a:rPr lang="en-IE" sz="2400" b="0" dirty="0" smtClean="0">
                <a:solidFill>
                  <a:srgbClr val="0070C0"/>
                </a:solidFill>
                <a:hlinkClick r:id="rId3"/>
              </a:rPr>
              <a:t>www.tcd.ie/bess</a:t>
            </a:r>
            <a:endParaRPr lang="en-IE" sz="2400" b="0" dirty="0" smtClean="0">
              <a:solidFill>
                <a:srgbClr val="0070C0"/>
              </a:solidFill>
            </a:endParaRPr>
          </a:p>
          <a:p>
            <a:r>
              <a:rPr lang="en-IE" sz="2400" b="0" dirty="0" smtClean="0"/>
              <a:t>Programme Handbook</a:t>
            </a:r>
          </a:p>
          <a:p>
            <a:r>
              <a:rPr lang="en-IE" sz="2400" b="0" dirty="0" smtClean="0"/>
              <a:t>Programme Administration</a:t>
            </a:r>
          </a:p>
          <a:p>
            <a:r>
              <a:rPr lang="en-IE" sz="2400" b="0" dirty="0" smtClean="0"/>
              <a:t>Programme Director</a:t>
            </a:r>
          </a:p>
          <a:p>
            <a:r>
              <a:rPr lang="en-IE" sz="2400" b="0" dirty="0" smtClean="0"/>
              <a:t>Your Module Lecturers </a:t>
            </a:r>
          </a:p>
          <a:p>
            <a:r>
              <a:rPr lang="en-IE" sz="2400" b="0" dirty="0" smtClean="0"/>
              <a:t>Module Teaching Assistants</a:t>
            </a:r>
          </a:p>
          <a:p>
            <a:r>
              <a:rPr lang="en-IE" sz="2400" b="0" dirty="0" smtClean="0"/>
              <a:t>Your College Tutor</a:t>
            </a:r>
          </a:p>
          <a:p>
            <a:r>
              <a:rPr lang="en-IE" sz="2400" b="0" dirty="0"/>
              <a:t>Mathematics Help Room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We are here to help!</a:t>
            </a:r>
            <a:endParaRPr lang="en-IE" dirty="0"/>
          </a:p>
        </p:txBody>
      </p:sp>
      <p:sp>
        <p:nvSpPr>
          <p:cNvPr id="4" name="AutoShape 4" descr="data:image/jpeg;base64,/9j/4AAQSkZJRgABAQAAAQABAAD/2wCEAAkGBxQTEhUUExQVFRUXGBcUFBgXFhccFRgXFBQXFxgXGBgaHSggGRolHBYUIjEhJSkrLi4uFx8zODMsNygtLisBCgoKDg0OGxAQGiwkHyQsLCwsLCwsLCwsLCwsLCwsLCwsLCw0LCwsLCwsLCwsLCwsLCwsLCwsLCwsLCwsLCwsLP/AABEIALgBEgMBIgACEQEDEQH/xAAbAAABBQEBAAAAAAAAAAAAAAAFAAIDBAYBB//EAEAQAAIBAwMCBAQDBgQFBAMBAAECEQADIQQSMQVBEyJRYQZxgZEyobEUI0JSwdFi4fDxFVNygpIWM0ODJKLSB//EABoBAAMBAQEBAAAAAAAAAAAAAAECAwAEBQb/xAAqEQACAgEEAgIBAwUBAAAAAAAAAQIRAwQSITETQRRRYQUycSJCwfDxI//aAAwDAQACEQMRAD8A0wxwanTUEiOPf3oPevEd6iOsI7177wtnnbgyupKmCage/B5ihH7ZHORTk1QM0fBRtwaXVcVesXzyDis0jmaI6a8PWp5MXA0ZGgsar3q4bkis0l89qJWdVAma5J4q6LRmErb9iKh1irIMRP8ASoV1U+1RazVeWffAqag7GclQ3ic0+0fNk0NbU7ucekV0X4Imau8bEUgw7elNS7VFNYO9RnXrmJxzU/GxtwctXMV17lCrWsHrVk3xE1NwaY24sG/TV1FCLuskE0y3qu81RYXQN4ea9UF69iap2749ai1epG3mgsfJnI6+pGTND9XrdijvP6VX1V0bYntuP+vtQfVawRE9ortxYLIykGbPU8midnW4AHesGl73o/0zWHk/T9Kpm06StCxma2zcq4jUE02oHzNEku15s4F0y6r1MGqilypluVJxHssbq5NRb66HoUayWaU1FuroahRiSa4TTJpTWMdmu1HNKtQLPOrjkVSu3KN3NCH/AAtn0NCNdobifiUj35H3r6PHOLdezgaZTe7TBepj0ya6VFCFxNV6k1OmpK5kxQyakS5GKV40FMOWOpDuaKWNarwQ0etZFGqUN6GoT00WOps1mp1ULg5PvVRtcYj9fega3zSW6fWkWmSD5A7b1AHvT9Rq5huBQBr574pr6k+tb4/Id4R1PUZGMdveqVrUAZJPyFVHeo2NWjhSVCubCX/GjwKK2eok2ZJgd6yhWpTeYrtnH9qWeni+grIwhqeqHgHFO6bqiTGc0HuAwSImJzx9an0TtCnAJAmDii8ca2oG59mn1V0hOY9fWhut1ZCx+tS3rogAH61XuWdwz34NQhBLsdyKdzWFse2aoXLk8U693ptmxPJgf1rtjFRRJts5aaiOluRknFLV9PS2gIaTUFu6AfbGKR1NcB6Nf0twRNXX1MHmsvZ6m7CAvHpVrQLcu/wmBie1edkwU25FlP0jR29YKtJfNUtL0thkx/tVyzY/xCuOSj6Kqy5bNSbqg3YEV0GoND2TTTpqENTg1K0ayQmuTXBXaxhUqVKsYzOp6mhM+EgPsCP61TfqI7D5jt+lQ31offWvchggcbmyfVm00nbHrtwf7GgmotgHyncOx7/UVYZiOKYGB5Ee4rrxwcCbdlWuVPct+hkVERVkAStUi3KhIpKazRixPpSJqIGnA0KMSh5waY6Ef5U00qFBOimkUq7RoA2KkRa4q1OlugzFV9etssYUhAWYu+1QBEmACzxI4HJFc0nU1d1BVRvAZCj7lMgkSCAyEhWiRHlPyqa/0FbhYsdoa21r1J3XFdiPTgf+X2fpuhJbuKymQttLQmRm3vgn1kN+VfL/ACcnzP3f3V+Kuv8Afyep4o+Dr1ZZZialuXvLHGKeyVBcSvoaTPNsoG2BzULvP9IwB9Kt3bdVzZHeroAikgZkDMd5qfQ6RnP4Tt5OMmj3QLWnKkENvGWJ7fX51eu6q0UKW2ERBImfv61yZNQ03FRZRQ4tsj6FpE4GT39o/WtJpNltdoHv9+9ZNuqraIAU8YERn+1VLXWLlx4UfTmuSenyZG36KLJGJtb+uUAmQfaof2oRBgTk+tZ/VG4sAwe5iY+tWdNfkYGfX1qXx0lYXkdhjxuP0p6XKphh35p/iVFwG3FxHqVXoaL0VG2tjjJoeJs2+gwLlOFwUITVGMipVvT3oPCzeQJeJSqju9zSoeM28AXrdD7yUau2jVC/YPpXrY5nM0BrqVXZKKFPpTrmi3LIiR6V0rIl2LQGK0xhV63Yk5qw3TwRgmfeqPIl2ZIDEU0irF2yRyD9qiK1VMBwCnrXAKeq0GY5FKKkCU4JS2Yh209VqUWqkW1QbMMt26lu3ltKXeYGcRJ+UkTHJjtUotGDEAwYJGAexI70M6N0AuR+0XDcUYCAn8W8jnuOD9e3fx/1TVSxY6j79nXpMSnK36HWfiW34nmRwu0EcnM+kDb/AJfOH6n4ktk+VGiMkyIzzt/iHP8AqJOFPDlrq20W2ihCcjaJhZOe35057IupuRbbrcQhyuJUwCJHz718zZ6lFTSahbihlII9v6+hrlwe1DLvSWs3A9g+UEL4bEgBmfZmOQJJ+5yc0ba3jPPf0r6f9P1Dy4/6u1weTqMeyfALuMarXDNErtuqly3XrRaOYqrcImDE81LpTkASa41uubfSnaTRiRtTiAPaYzRDpGpW2Z2Y/iPJ/wA/lQoLUlsUk8aaoKdM2Vy/adJAMntPtnPaotLrEAxnt7AegoLptLNpnn8ONskfb1qWyyKASZJ7DgfX1rh8EUmrspvYbOqmuG+IyYoUHbt5R+dc3r3k/Ok8CNvLbXZ4z6TUpugDAz61QN7sOKat49xIp/ELuL9nUAZMk1KNWeyxQ7eTU63DETQeNA3F39pue35UqpxSoeNfRtzLtxiKiW9BoxrunEZHFB71ipY5wmh5KUWWTat3PxCD6j+tR3enKuQ2PtVRQwNW/wBqJEEZ96DjKP7XwMpJ9lK5owDBg+h4NVr2n2sAO/E/3q7dtNEjj05H3qEXQRtYfWrxbFdFe5jDrND9bogPMh+YPai5aOZI/KmXrSOMYPvxVITcWBqzPi3UipVt9PBinLZrqcxCstupFt1ZSxUgtUjmYrpbqVbVTrbqVbdTcjEKW6HdY0RVNtg+GzFN3Pq23jsCeJH4QKOrbqTUJg/9n6V436u7hH+Tu0P7n/AJ+INGbtq0GJjbbDGSGyhkyO/+vY96Zp2TR3gpg+Hc2kSWBjB+mB9KJdUtYUe6fkp/tXdBbiw4/wALj8h/evErg9D2Z7oOhFy0BeJdkJIknHnggzyJnE9yOKNOlS6JfIvyb9RUjW69v9Kf/nL+f8I83W/uX8A65bqrctUVuW6rXLdezGRxgt7dRi0TxRB7VTafSNzxVXlUUZKwQbdOt288xRp9II7n6VTfSEdqEc8ZBcWjtrSNAkwpyM81YXTII83zxP5VXS0flU1tPqfWpyv7MiyCFE7d08STP2GKivaZmydq+0/07V3wRHJpbQBgn3qa46CR/spGSRj0NNVa6U9KeiVSxDqCp1Fct26sKgqcmYZtpVYilSbjG0ez7UOvdLBMxWkIqJkHpXz8crj0erKCfZnH6apHoaAanTMrEf7VvblhTVDUdPBrpw6pxfJKeFPoxqSPb58VI+mDex/Kj17pWMVQbpzL8q7I6iMuU6IPG0BH07AxXVsA8gg0d/Z9wgn+9RjTHgiqfIB4wHqtN3GRUCpR5tNzH2ql4OYq0M1oSUaKtu1TjaolZs+1SPpcgxileZWDY6Ba26mS3RldArCQKqGxBiKVZ1IEsbRRvHYu6JiJyBgkAnPpzVJtYrQqupdnCiZPBgEgZjgz707q9394qlk2EGARPmAMyeDjHtVO31UO21EgWnADEmJTiAIx9e1eJr8/kntXSPS0mPZHc/Zd6gL6sAQtyYIK+QggHywTkQZn2NO0q3mQgbbfIO4biZHsfKOPvVHW62+TKsB6eUGPufQ1Ut9a1CGCVPp5BHvwwrht9HTwE9B1C2AFa4gYEqQJmZHbmPeiOmurcXcvEkTjO0kEiO2KyfTfiJRd/Z2sn94xAYTEvkhlbIXnIJrS9FcB2tynCkANmYC4+i136HPslsfs5dVj3x3L0WDaqK/YHbNFfAmkNN7feva8tHnqNgW3oic1dTTmiS6Wk2jPY1Ceo3ey8cVFGBwKp3LWc0SuaG4OMioX0L/ysT8qOOUV7BJP6KJCjtUDCiydOf0/Knr0c95qvnxx7Ynjk+kBNldW0TR4dL9qkXpc88Ur1sEHwSM94dPS3R+70wdhFdTpyit86FA+PIFWLE1YXT0RGiGIFMupsK/4iAOeZ/19YHeoS1SfKYywMr+BSp66+3GTB7iVwfSQaVR+UP8AHZpV11TLqprzvpnxUzhfEtFZk7lK7So5I3MCYg4E/XijvT+rrcE22Me6sPtIzxU3p0+h/M12adtR7Uxroofb1UjNcuXKn4nZTyF/xPemuQR2oWbxphvNVFgYryos6m0AJiqRuD/enC4fWomsV0QhXZKU76Jbkdvz/vVDUp7Z9auDT++ahvWTNUx0n2JNtoWlJParhtRmoNIkZE4ogFJ/tUsrqQ8OUK3kVR6rr0sJvuBishfKJMkE/wBDRK7p3NtxbIRypCMwkK0YJHcTXh+q67r7l97Vxbrvbfw3ViPKeDhUCgGAZjvMmuPJl2dF4w3dms1p3lYUYk5MHzHB/Wh+kvJaLh53FmYhRMTESf8Ap20GjW5YW3C8fiXfA949ZofqNdq1cgWyDIJMKWPHJ2GTEV59X7OqzXX+poDHmGJ4Ptziq7lrgkKfWJgd+JHtQH/id0sD4V9hEOYtSD32jw/MOOSPkKlTrV8bv3V8fyR4XaY3/u/Lj0nvW2msv6S0wvKSsQCTAE7SPbnMUVsdRTxUubCUR0LwPMNjgxtPOAftWUs9V1DMA9m4wzwUDR6D92B6d6ltPeE//jXArSRtZJPcSCkcE9z9a3XTMe59N1Fq/bFy1JQkgSpU4MHBzU76YHtXiXw/8Sa/x7emsB0e6fKp8Nk9C7A2hCqFMxGBXu9qw0DcQTAmBAJ7wCTA9pNdcZtoi4lNdLTzYAqy1s1C9tqNhOLbFOIpotn0rhWlZhMKgcHtU20+tS2QBzmtZimtljThpzV1nHpVd7nvQswxdFPem6rThR5WE4n/AF6HE+01y7f2iZPyHJk/51lfiD4j8MMBBM8HJAnGIzlgCPn9A5UFIKXeoW1ulXbaChMTxBKgYzugOZ7j5UH6t8QBwAp5/EACdpXBlojuODHB74xPUuttckwAJBjG4CfpB59+IgYoBr+pMApFzaBIyc+UYE4BGB9KlvbH2pG3/wDUD9ws9/MkUqwg1Lf8y59AsfSlQtm4IrOt1KO/7zeQSpCtltqhZjvChfqIycVqOgfE4UkOjeKoI8xgzmQVJBXMev6VjukJcuMU8N7i2lZ2yw8sDyyq4IMcxn7GUdRQsSblwySUAJnOcvAkjBnGRXas7hymc7x7uz3PpOu8UDyQNoM7gwmBI7Hv6D5Chnxv1y5pETwthdyxO8EjagEwAwzLD86wvTPi4hFCi7AmZa7nsJ2tHp2/XD9T1K1dLNdV7hZdgLC620f4Z47/AHNbJq01/T2CGn556Nnp/jLT7VDsS+1d+xSUDEDcFJMkAyKmX4z0p/if/wAf7GvP9L+zqZKMwg4KvEkd4+dP0404YErcIBBgq8GOxPpU/lyKfHiegL8YaT1f57f86sJ8XaMcl/8Aw/zrzsJpiZ84yTAV454FSai3pmYkb1BOFCOQPag9VJjLBFGq698QG7tbSXNiKDvLIdxbnHnGIj70d6T1ixqJCPJGCCpB+YnmvPbw0xjaGXAH4Lh+Zz3NM8WzbSEZ1fdKuQw2juIaFjmczn5UIamSfJpYItcHrAQLkVOtxTzg1j+g/EjkReVHEYZXh5HYo8do7yPeaMaP4gtPcW3tZGckIG2yYEn8LGB2HrOK61lhP2c7hKJoUbHrXn/xXqQNaxS3DbLYYjaDcJ3QZiWxC5gjb3xW/wBOwHasb8Tbjq3AjG0Dkx5ATIECQSe55rm1FJUWxcszn/Gn8TwvBfiSd6zJBMbY4gHPyx3paa8zM/lVYIHneD+EeimrdsXPGbicZ2tH4RmN0TmOapdV6n+zrcuXBJDQoBZQzQIGZHuecA1yUi5YTdklFAwTDk4MD+XPFdVmInYkQD+P+YwP4a8t6l169eYl3aD/AAqSEEmYCj+s1L0b4ivWGEOSsiUYkr6d/wAJ9xTbBdx6LevwygCZn/2rik8f4liKbb61uZrfg3fLBEXLUmMGRtxBI/yqx0/UC4EuWuGBI3FztxBHMSOOe9PsB/GbCgwZJ3x/DwJjPz7UtIbkNf8A+b3UfUXSbfnFsbXIUlFNw7k3D8JJ2naOdvtXohasF8CMw1N0GBKGeckXBEAjiCTz3rds1Wh0Tl2LdXN1BB8S2mPlDsP5hs2yDBGWBBx3Ge01n/iDrzsCFK2bYPJeXiIkgYHccwOc9i5JBUWzRdV+IbSBkS4njRCghiu48Tt5+Uj5jmhWg+IGG79re0BjYUS4M+hlmzWF1d7TNBV2WBkwTJmSZJ71CTpipBLkzIO0gxGRgwam58j7VR6WPijSf85fs39qQ+KNH/z1+zf2rzBbOmAYFnMxBhpWD2HeeM1Eg0sNLO0ggYaVP8w9frR8gNh6mfiXR976/Zv7UCu/EOq3Ep+yNaJlfJckrJgbvEEkiM7Rzx2rEacaUHJuOIIghhz3nGRUaLplZSy7gOxDZwRz+dBz+jKJ6B1v4l0+Qt0A7SCAskniCSpgA/Ln74DX6hnbG5yQTyvf68c8zzVPXX7QiGXvAMARBmcd/SCc4Bqvr5wpkrwx3EAYhQ3HJHBiZ9qVysKVHCgOzeUksAIbdj+KSZMYX3ED3oP1B5ElgdsHkT7MQTzEcCR+vbshYLKFz5mDA7eCLacnn8RxjnNDtPbVrjbnZjKkMzGY4A7ljziO3IpooRsg8a33RJ7/ALz/ACpUWt6nRAAeCjQANx2y0dzJmTzSpr/AKBuiv3LZIVntyCCVLLIAyDHIPEe9EL2gwu0hht3Fg8gLuxORn7R86qdGfexLDAxOSBMyD98Y5/ImdCp1BXiDBEf/ACRHPzHpFFsyRc6b0/xPKbii4CIhyRtBgggEHHPvNbG109QgVZBAwcgmPmZNYnSaK4Ly2yGQHzQkEgq0BpAJHHf0rX3g6CyiOVny5CnAAzLT2P51GXZSPRdt6KFg7j6mfb+H7VF0ew+wNdBDkZUziCYw2RjbUHXmdbBZGaQVHIBcsYAmMdzirjb7dl/MSyqxkx/CCY4iMRSehxnT7L7n8QMArlUBBG5BEOZ5n1GOafZtOLzgqwtqF2EggMWWSJ4YA+ntT+lXHe2pY+ZwGjEDcMRAE9uah6HrGuqztwHZFyDKrENhRBOcUa7N9Et603iqAG8MruZoMAgkBQYjMDHvUfU7EiAJMd+JLAZp2j1TtfuoSNtvbnEkuswRtxHz7U7XO0jYRO5QZE4gk9x2xRrk3ozOnvWbd1w3ijbuMrO3ap9jxiimluufCa1dS4ouqysSA9s7hhyYJU4yQD9qK6nTA+MIGdP4Y/8AtYg/0qjf6LbDPcSUZTcKlTGfEKJ2zAtmnT9iNHp69YsB1Hi2oIYki6kKViAfnP5Vhupalb957hQkMZKgFhIAGCYBHfA71yx4hibt/Kk/it8j+H5n7YyRUdgOzEyAfXZ5oJwCdxzzNNlybxYQ2lXTJb8W55GIH8JQwPKnqY/3NZn44AYW0tggtdKhSIHZe5gQYHyrV6G2/i3pYDIzsycY7+lZ7rtgtq9IJG7xyZC7Z2sInmcD86SPYz6Nv0H4T6Zo7Ki4iau8QPEYqHWe+0N5FA+9Ufjv4P6ff0zXtIEsX0EqiwgfOUNswAfdfzqfV3HRNzAbcT5p5McBPWOKla1cwIGf8fByP5Paj5PwDYZD4JZTpU3BmO5/KFYge2McZosot+KRsbg+Xa3+D3j/AHoV8D2mFiBEi5cBYoT+ciM9vejLWn8f8S/g/F4eYn/q9YoS7Cugp8J3kTWCZQFWUTuVVld0mTt7QPnWp6v1YHR3HtsgcoYBddw7HE5MTWDTTk3drFYMSdkE4x3ImcZFTPpfMoBYCQDhP5gMwO4OKyyJKg7LdkWofYtpL15UiFS3bPnkmBuaCSSZ9qp6Gzbe44Xfc2yf3u4jcpE4JEmD+Qolb6JatMzAScsWYkt+6vo65Pojx8oojctFfG2QGF1iDE8qp4pGMQ37YkgCPSIx2Edqp9O3spa4rKwdlAIiQsQwkAkGefarhJ8pPJUHjvE/1ql0/Vs9+9bP/wAWyOJPiAsCQANsR6nmh9mG6NHLXN4aFYBZAhwRO6Qon6VxLdzxWBDeGFDKYG0lm2lZjtMxM0v2x/2rwf4fD8UHGfPtKxt+Zme1M6jfdblpFI23CVJxggAiBHmnjkRFGgEZ07tcGD4e0tIAgMD+AmPwkd6razSuzjaCUht8AeWACvvBIIJqbrG8BGVyoLqjQQIDkjflTMHtxmm9bNy3aYqQWSA0wARIDEmMck4FD6MzNavSW7hAEDbG5SWLfQEAcxzI+9UNdJJAnYD5MenP8Xv3z86P9QtgKQCC0YJUSZGJA47fes7qrErJJHlmIKr/ANKjGZ+0+9OmIyM9PhNykDgNtPYmYwMmNx9c/UNuabakqFJM73/ErLkbZblsnkYjj1i1egaASHVYOTuKg7BgAsD9B6HkCqoUs8MTswpIGZaIJDROYMSORxToVlxLygAeM33s/wBbc/elVe+LasygOwBIBCWIMGJFKtQChoXu2iptgMSA2JLcT2OYJ/LvRA9YYEQjKVMzIkTMiI9cyZOTRLpOkQ6hiGgBdwZllN3AGGG71xQm3e3X97KxUNJgcgHsDT9mCnSeqFDuZWk9wygkekkepNP/APVhN9CUAto7QBJaDKnzE8kd+McVHqCLtybaFRGFMA8ZmJjvTL3Spg7RxB85/CgCgcY/34pUkZujXD4htNtQ2WLNDqjFC2JIcKfSGz86tanq9pAPERwGwdzIRn1k5rLaLUINS15ioCWEsp5gZaV3FZYHB3g4jPFX9ZrrLlVNwYK3DwdyjMczmk28lFLg0P8AxS0gnayqo5lQFAgDmABx7V3Ta6yqjYhCEbl27AsHP8OO8/Wsf1HrisxsrIV4l8QMyzfLDD6UT0/UbKAAXARsHbMKI49cH7UHBpBUkaGxr7TAsizJlipTJ9yOTVe9qgXjzA8gbQR6fiB9+/rQzp+oshIFwQCCcepjilpOo23hwwADFfNAPkbM5kDHpWoNmj09zc1wRzcs2x9FVz+lRdQunwdycnwu0/iZ3j5+cVF0/U7idrIxF3xW2tJG62bajjtg/SqHxZaveABaQlhERypFoIDB5gr7/iGKK+gMu6fTEWhjHh7NsGeBuU/TFO06W8/uyw7fumJ5PP8ArtWW6b1csVAtOWBIIkKZABn5849jRez1S+crprkHv4ijiRxStM1ot9N8Pdd/dlhvIA8JvLBM/wBv+2hOoAOt0wUbR4jn8JEZPbvH9Ks6XU6hdxGncbmLGLi8n/Rodf1pGosu1pgVZ5WTubuc8Tn8qK7BfBs+t9Ts6ewrXrgRMLIUyZJgBcngT8gauPe3eAykODncCYghyGEdiMf9wPavMfiTVftVlv3NxVtXCZgy/kaSQY2kTuj2jvi7pevGyqp4BI06G25DfiFpChnEZYCjsYbCfw0F2OGXcPGuY2s084xj3irt0WxfTyEAqfL4b5ie33P/AG0K6JqHCN4VpnJuO2GiMD+bHftU1+/qi6t+zXNwkD94vf8A3P3rPsWwk2wXRCkYEDYwzPf2qw1phtgbYdmBgmAXL7j6Akf/ALAVn9Vr9RI8Sw43SgO8GcHHyqK/rbr+GtmzcD7vOOdyw8gcwMoe34aTaxlJHoOo4IMEsGH3sK362zTXvyXPAIt3BGcOD9+KZpwQieXbtVcGMRbZdpiR/GB/20L0nVbTjy3VYC0lo9vNbgTnPf8AKsOWb2rSFPnMHbgBe+MEz96g/bLQuHyMHYCT5JYLgSZzxXS/ln1+UZn8+KF6gv4lshmC+YOgHlYxAJ7Y5oIDCN7WWVZS42uZRCxQMZ5VSTJn0FQa3qNlAHuAwh3qzbPKwwDJODnn3qF7iPsZvMEbcI5DLI9R71Vuai3cLoSpAKh1mHkgPxiRGZB5B9MtXQthBtUhX/23ZSVMeU91IMTxMZ7VJ1nU2olSz7uZkDPcEiI71QbqCoNwnaIhSRMARjzc/Wh2t+I7IQqLDkhRG58GPWDP2oqPArlyc1IVxO24ojAbB8sAduIH6cUJ1txiCNvmUgKwIABx+EDOY9x96J6nq1m867LoYFRtQ7N4H4s7W4AwZn5+tDqV+yF23L4SCSBE8/LHr/o1trToDkqBOpEzL27YUSrtEGTEHaCrt7CYC+mTBYGzYVc7wZGOSAJYbiYkT2H4QfQVcXqGldzF0u8Qu228qAJ8sxmP0qxZay4uPuuthZW4kBgDMjgkA+hp6ZNzSMw6oSSVEnJ/F/8AzSowNXGBc4/wL/alRt/QbRDqLavByCv4cCAZBBI7xESZ5PtRjS9RtoirsYhQB+EE4AE80ISpa5nmmvZLcy0/V33Ytnb2B+f5GPc1Nc6run93GI/rJzVEJXDbpHqX+DeRhLp/UkChXtgbRgiDPH1yZpNrlZjhQu2AdoOQe6sCOD/vQzZSK0Pkz/APLI0K6zSnm2s+6Aj9PYfYVSt3rIQfu7ZO4sfKJ8z7omMgAkRx5R64FgU8H3rfJmbysPDUWApwhacfuhBHbEDiuaPV2wRv2gecbQvqZVsDIjEdqCBadtpflT/BvLI0Ok1tlWuEkDc8rCnCi2i4gYypMVcHVbH84+qH+1ZRRTxbB/3j9M1vmT/BvMzX6XV2XPkIJGTCRBiJyB2miiahVTkEgE/Pk1hFugcKq9vKI+uOT7804alv5m9PxGmeqi+yizxS5NovVbUDcwkiYFZ7W6lTqbdxDu2uQfZXEk/Yxj0oXbVmIVS5Jx+NvvzWj0vQkAl5ZoySSf1+Zq2Gak7RSM964HdUuo1m6EA3sjAQsEsVIGY5zzU1zUWobyr5gQ0LyDzOM1INAgEAGodVpraiSG+ma6t6NtZW+HNYllN7mNzMSPc44+nNFLnxLZkGT9jQrUdLDJNskdxBIB+xFBysGCXBHPnb+9cmXLs7TBKe3sP6vrNtggJ8ytLekhSDA+ZrlrrFqAC2eIZSTjE4xQHUWwWOWI/6m9PnTV0qRG0A+udw+RmRUPmxj/wSWZejQnqtk/x/QKw/pVK1fseJcMLtOwg7O8EMOMcL96oeDHvSCgZIMd8ZpI66cpKKS54E8rCr9QskRukehQn+lRtrNP3g/wD1/wCVC96lyoEbQCZjv2x9PvSa2Pamy6nLim4TSTN5JFrS6yyu8H+dmWF7Md3p6lhHtVXWa1TetOhOxd/iLBAJKwrFRAYiTzxNQunyqJiKVa2f0geRlzX9UHFu2D/iIAiQeB6jHM0DuvcJ4J7fw1dmuE1RauX0g72T9L1wRFR7UbRAI2H7zmh/XNGrXfGFkuu2CjSMjuCD6VZ+dZd9S6EqGIgkfYxXRgyyyPsKbZb6b1e0reXTHcPwBCGIPc8TxTNdq3G5jauKeQTMA/0/zqp+3v6z85/vSbXyIKKft/auqhqLIvv/AMpvypUMOo9qVag0aRHp4uV2lXlNHMPVxSL0qVToA1mphNKlRSMKaeDSpVmjDprs0qVKBjw9PBpUqVoVM7NdXJAAJJ4A5pUqMI2wpcmq6F07YNxyx+30oyTXaVerGKiqR6EUkqQ01G30rlKmCJCBgCP0qh1Xp4cSIBrlKllFNUwNXwzPnykgiD3FLcPWlSrysmJKTRxSVOheLFN8bNdpVHbT4ARWnBJbgyVwABAbGPWIp7XaVKq5pOU23yEablRMwpUqaEE0ZEZrhrlKm2qwnA1BeodPdnLLBnMTnj3rtKr45bHaGToG3dHcXlG+0j7iqxpUq7sWRzVssnYqVKlVA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766814" cy="37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Visit </a:t>
            </a:r>
            <a:r>
              <a:rPr lang="en-IE" dirty="0" smtClean="0">
                <a:hlinkClick r:id="rId3"/>
              </a:rPr>
              <a:t>www.tcd.ie/bess/current-students/faq</a:t>
            </a:r>
            <a:r>
              <a:rPr lang="en-IE" dirty="0" smtClean="0"/>
              <a:t> to find out... </a:t>
            </a:r>
            <a:br>
              <a:rPr lang="en-IE" dirty="0" smtClean="0"/>
            </a:br>
            <a:endParaRPr lang="en-IE" dirty="0" smtClean="0"/>
          </a:p>
          <a:p>
            <a:pPr lvl="1"/>
            <a:r>
              <a:rPr lang="en-IE" dirty="0" smtClean="0"/>
              <a:t>How do I contact my lecturers</a:t>
            </a:r>
          </a:p>
          <a:p>
            <a:pPr lvl="1"/>
            <a:r>
              <a:rPr lang="en-IE" dirty="0" smtClean="0"/>
              <a:t>How do I get my results for my assignments?</a:t>
            </a:r>
          </a:p>
          <a:p>
            <a:pPr lvl="1"/>
            <a:r>
              <a:rPr lang="en-IE" dirty="0" smtClean="0"/>
              <a:t>Where can I find out about going on exchange?</a:t>
            </a:r>
          </a:p>
          <a:p>
            <a:pPr lvl="1"/>
            <a:r>
              <a:rPr lang="en-IE" smtClean="0"/>
              <a:t>How </a:t>
            </a:r>
            <a:r>
              <a:rPr lang="en-IE" dirty="0" smtClean="0"/>
              <a:t>do I apply for a transcript</a:t>
            </a:r>
          </a:p>
          <a:p>
            <a:pPr lvl="1"/>
            <a:r>
              <a:rPr lang="en-IE" dirty="0" smtClean="0"/>
              <a:t>How to access student supports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Frequently Asked Questions</a:t>
            </a:r>
            <a:endParaRPr lang="en-I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Course Office</a:t>
            </a:r>
          </a:p>
          <a:p>
            <a:pPr lvl="1"/>
            <a:r>
              <a:rPr lang="en-IE" dirty="0" smtClean="0"/>
              <a:t>Course Administrator: Martina Ní </a:t>
            </a:r>
            <a:r>
              <a:rPr lang="en-IE" dirty="0" err="1" smtClean="0"/>
              <a:t>Chochláin</a:t>
            </a:r>
            <a:endParaRPr lang="en-IE" dirty="0" smtClean="0"/>
          </a:p>
          <a:p>
            <a:pPr lvl="1"/>
            <a:r>
              <a:rPr lang="en-IE" dirty="0" smtClean="0"/>
              <a:t>Room 3023, Level 3, Arts Building</a:t>
            </a:r>
          </a:p>
          <a:p>
            <a:pPr lvl="1"/>
            <a:r>
              <a:rPr lang="en-IE" dirty="0" smtClean="0"/>
              <a:t>Open every day</a:t>
            </a:r>
          </a:p>
          <a:p>
            <a:pPr lvl="1"/>
            <a:r>
              <a:rPr lang="en-IE" dirty="0" smtClean="0"/>
              <a:t>Call by in person</a:t>
            </a:r>
          </a:p>
          <a:p>
            <a:pPr lvl="1"/>
            <a:r>
              <a:rPr lang="en-IE" dirty="0"/>
              <a:t>Email </a:t>
            </a:r>
            <a:r>
              <a:rPr lang="en-IE" dirty="0" smtClean="0">
                <a:hlinkClick r:id="rId3"/>
              </a:rPr>
              <a:t>bess@tcd.ie</a:t>
            </a:r>
            <a:r>
              <a:rPr lang="en-IE" dirty="0" smtClean="0"/>
              <a:t>  </a:t>
            </a:r>
            <a:r>
              <a:rPr lang="en-IE" dirty="0"/>
              <a:t>(giving your student no.)</a:t>
            </a:r>
          </a:p>
          <a:p>
            <a:pPr lvl="1"/>
            <a:r>
              <a:rPr lang="en-IE" dirty="0" smtClean="0"/>
              <a:t>Telephone 01- 8961298</a:t>
            </a:r>
          </a:p>
          <a:p>
            <a:pPr lvl="1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Programme Administration</a:t>
            </a:r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12202"/>
            <a:ext cx="2841898" cy="264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066800"/>
          </a:xfrm>
        </p:spPr>
        <p:txBody>
          <a:bodyPr/>
          <a:lstStyle/>
          <a:p>
            <a:pPr eaLnBrk="1" hangingPunct="1"/>
            <a:r>
              <a:rPr lang="en-IE" altLang="en-US" dirty="0" smtClean="0"/>
              <a:t>Important BESS rules (1)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IE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Lectures and tutorials are compulsory</a:t>
            </a:r>
          </a:p>
          <a:p>
            <a:pPr lvl="1" eaLnBrk="1" hangingPunct="1">
              <a:lnSpc>
                <a:spcPct val="80000"/>
              </a:lnSpc>
            </a:pPr>
            <a:endParaRPr lang="en-IE" alt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Students with significant level of absenteeism can be deemed non-satisfactory (“NS”) and prevented from sitting final examinations</a:t>
            </a:r>
          </a:p>
          <a:p>
            <a:pPr eaLnBrk="1" hangingPunct="1">
              <a:lnSpc>
                <a:spcPct val="80000"/>
              </a:lnSpc>
            </a:pPr>
            <a:endParaRPr lang="en-IE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Some tests may take place during </a:t>
            </a:r>
            <a:r>
              <a:rPr lang="en-IE" altLang="en-US" sz="2800" dirty="0" err="1" smtClean="0"/>
              <a:t>Michaelmas</a:t>
            </a:r>
            <a:r>
              <a:rPr lang="en-IE" altLang="en-US" sz="2800" dirty="0" smtClean="0"/>
              <a:t> and Hilary Terms.</a:t>
            </a:r>
          </a:p>
        </p:txBody>
      </p:sp>
    </p:spTree>
    <p:extLst>
      <p:ext uri="{BB962C8B-B14F-4D97-AF65-F5344CB8AC3E}">
        <p14:creationId xmlns:p14="http://schemas.microsoft.com/office/powerpoint/2010/main" val="42219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066800"/>
          </a:xfrm>
        </p:spPr>
        <p:txBody>
          <a:bodyPr/>
          <a:lstStyle/>
          <a:p>
            <a:pPr eaLnBrk="1" hangingPunct="1"/>
            <a:r>
              <a:rPr lang="en-IE" altLang="en-US" dirty="0" smtClean="0"/>
              <a:t>Important BESS rules (2)</a:t>
            </a:r>
            <a:endParaRPr lang="en-US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38300"/>
            <a:ext cx="7772400" cy="46101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What to do if you are ill for tests and/or examinations?</a:t>
            </a: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Absences are excused only with a medical certificate or equivalent (communicate with/via your College Tutor)</a:t>
            </a: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Absence is not the same as getting zero. Do not just not turn up.</a:t>
            </a: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The assumption is that if you sit an exam then you were healthy. Typically it is not possible to claim illness after an exam.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IE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What to do if you are unable to submit an assignment on schedule?</a:t>
            </a: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Contact your tutor and the lecturer concerned, preferably before the deadline.</a:t>
            </a:r>
          </a:p>
          <a:p>
            <a:pPr eaLnBrk="1" hangingPunct="1">
              <a:lnSpc>
                <a:spcPct val="80000"/>
              </a:lnSpc>
            </a:pPr>
            <a:endParaRPr lang="en-IE" alt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IE" altLang="en-US" smtClean="0"/>
              <a:t>Attending lectures?</a:t>
            </a:r>
            <a:endParaRPr lang="en-US" altLang="en-US" smtClean="0"/>
          </a:p>
        </p:txBody>
      </p:sp>
      <p:graphicFrame>
        <p:nvGraphicFramePr>
          <p:cNvPr id="389197" name="Group 77"/>
          <p:cNvGraphicFramePr>
            <a:graphicFrameLocks noGrp="1"/>
          </p:cNvGraphicFramePr>
          <p:nvPr>
            <p:ph type="tbl" idx="1"/>
          </p:nvPr>
        </p:nvGraphicFramePr>
        <p:xfrm>
          <a:off x="685800" y="1219200"/>
          <a:ext cx="7772400" cy="4570100"/>
        </p:xfrm>
        <a:graphic>
          <a:graphicData uri="http://schemas.openxmlformats.org/drawingml/2006/table">
            <a:tbl>
              <a:tblPr/>
              <a:tblGrid>
                <a:gridCol w="2438400"/>
                <a:gridCol w="914400"/>
                <a:gridCol w="1143000"/>
                <a:gridCol w="1143000"/>
                <a:gridCol w="1066800"/>
                <a:gridCol w="10668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“Expected” grade=&gt;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II.1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II.2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III/Fail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Virtually all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(&gt; 90%)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(&gt; 66% but &lt; 90%)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Around half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(&gt; 33% but &lt; 66%)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many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(&gt; 10% but &lt; 33%)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Hardly any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(&lt; 10%)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0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Making your voices heard</a:t>
            </a:r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390649"/>
            <a:ext cx="7500938" cy="4907469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IE" altLang="en-US" b="0" dirty="0" smtClean="0"/>
              <a:t>The BESS programme is administered by the BESS Programme Committee, on which a student representative sits</a:t>
            </a: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IE" altLang="en-US" b="0" dirty="0" smtClean="0"/>
              <a:t>SU elections for class representatives who meet with individual Department Heads on a regular basis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IE" altLang="en-US" b="0" dirty="0" smtClean="0"/>
              <a:t>Evaluation of modules by students occurs at the end of Hilary and Michaelmas terms (</a:t>
            </a:r>
            <a:r>
              <a:rPr lang="en-IE" altLang="en-US" b="0" dirty="0" smtClean="0">
                <a:hlinkClick r:id="rId3"/>
              </a:rPr>
              <a:t>http://www.tcd.ie/ssp/undergraduate/student-evaluations/YouSaid_WeDid.php</a:t>
            </a:r>
            <a:r>
              <a:rPr lang="en-IE" altLang="en-US" b="0" dirty="0" smtClean="0"/>
              <a:t>)</a:t>
            </a: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IE" altLang="en-US" b="0" dirty="0" smtClean="0"/>
              <a:t>Problems with a module? – in general, if possible bring it up with the module lecturer in the first instance</a:t>
            </a: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IE" altLang="en-US" b="0" dirty="0" smtClean="0"/>
              <a:t>Individual/personal problems? – discuss with your College Tutor and there’s also the counselling service and S2S.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3898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1144488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Trinity College…. Founded in 1592</a:t>
            </a:r>
            <a:br>
              <a:rPr lang="en-IE" dirty="0" smtClean="0"/>
            </a:br>
            <a:r>
              <a:rPr lang="en-IE" dirty="0" smtClean="0"/>
              <a:t>A University of Global Consequence</a:t>
            </a:r>
            <a:endParaRPr lang="en-IE" dirty="0"/>
          </a:p>
        </p:txBody>
      </p:sp>
      <p:pic>
        <p:nvPicPr>
          <p:cNvPr id="5" name="Content Placeholder 4" descr="new 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659124" y="548680"/>
            <a:ext cx="3581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ng 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48680"/>
            <a:ext cx="3581400" cy="19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avil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76377"/>
            <a:ext cx="3581400" cy="22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m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4334" y="2676377"/>
            <a:ext cx="3575050" cy="22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0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happens next week?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700808"/>
            <a:ext cx="8686800" cy="462379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sz="3400" dirty="0" smtClean="0"/>
              <a:t>Two one-hour lectures in each of the six modules</a:t>
            </a:r>
          </a:p>
          <a:p>
            <a:pPr eaLnBrk="1" hangingPunct="1"/>
            <a:r>
              <a:rPr lang="en-GB" altLang="en-US" sz="3400" dirty="0" smtClean="0"/>
              <a:t>In the first lecture the requirements and rules of the module will be explained, so make sure you go.</a:t>
            </a:r>
          </a:p>
          <a:p>
            <a:pPr eaLnBrk="1" hangingPunct="1"/>
            <a:r>
              <a:rPr lang="en-GB" altLang="en-US" sz="3400" dirty="0" smtClean="0"/>
              <a:t>No seminars or tutorials in week 1</a:t>
            </a:r>
          </a:p>
          <a:p>
            <a:pPr lvl="1"/>
            <a:r>
              <a:rPr lang="en-GB" altLang="en-US" sz="3000" dirty="0" smtClean="0"/>
              <a:t>Seminar/tutorial groups assigned via SITS by the end of week 1</a:t>
            </a:r>
          </a:p>
          <a:p>
            <a:pPr lvl="1"/>
            <a:r>
              <a:rPr lang="en-IE" sz="3200" dirty="0" smtClean="0"/>
              <a:t>In exceptional cases, you can request a change of tutorial group by contacting the relevant departmental office </a:t>
            </a:r>
            <a:r>
              <a:rPr lang="en-GB" altLang="en-US" sz="3000" dirty="0" smtClean="0"/>
              <a:t>(not the Course Office)</a:t>
            </a:r>
          </a:p>
          <a:p>
            <a:pPr eaLnBrk="1" hangingPunct="1">
              <a:buNone/>
            </a:pPr>
            <a:endParaRPr lang="en-GB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119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IE" altLang="en-US" sz="4400" dirty="0"/>
              <a:t>Next Week: </a:t>
            </a:r>
            <a:r>
              <a:rPr lang="en-IE" altLang="en-US" sz="4400" dirty="0" smtClean="0"/>
              <a:t>Lectures</a:t>
            </a:r>
            <a:br>
              <a:rPr lang="en-IE" altLang="en-US" sz="4400" dirty="0" smtClean="0"/>
            </a:br>
            <a:r>
              <a:rPr lang="en-IE" altLang="en-US" sz="3100" dirty="0" smtClean="0"/>
              <a:t>All </a:t>
            </a:r>
            <a:r>
              <a:rPr lang="en-IE" altLang="en-US" sz="3100" dirty="0"/>
              <a:t>in the Ed Burke Theatre in the Arts Building</a:t>
            </a:r>
            <a:endParaRPr lang="en-GB" altLang="en-US" sz="31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 lnSpcReduction="10000"/>
          </a:bodyPr>
          <a:lstStyle/>
          <a:p>
            <a:r>
              <a:rPr lang="en-IE" altLang="en-US" sz="2400" b="0" dirty="0" smtClean="0"/>
              <a:t>BU1511 </a:t>
            </a:r>
            <a:r>
              <a:rPr lang="en-IE" altLang="en-US" sz="2400" b="0" dirty="0"/>
              <a:t>Mon 12 </a:t>
            </a:r>
            <a:r>
              <a:rPr lang="en-IE" altLang="en-US" sz="2400" b="0" u="sng" dirty="0"/>
              <a:t>&amp;</a:t>
            </a:r>
            <a:r>
              <a:rPr lang="en-IE" altLang="en-US" sz="2400" b="0" dirty="0"/>
              <a:t> 1, </a:t>
            </a:r>
          </a:p>
          <a:p>
            <a:r>
              <a:rPr lang="en-IE" altLang="en-US" sz="2400" b="0" dirty="0"/>
              <a:t>EC1010 Thurs 12 </a:t>
            </a:r>
            <a:r>
              <a:rPr lang="en-IE" altLang="en-US" sz="2400" b="0" u="sng" dirty="0"/>
              <a:t>&amp;</a:t>
            </a:r>
            <a:r>
              <a:rPr lang="en-IE" altLang="en-US" sz="2400" b="0" dirty="0"/>
              <a:t> 1,</a:t>
            </a:r>
          </a:p>
          <a:p>
            <a:r>
              <a:rPr lang="en-IE" altLang="en-US" sz="2400" b="0" dirty="0"/>
              <a:t>PO1600 Wed 5 &amp; Fri 9,</a:t>
            </a:r>
          </a:p>
          <a:p>
            <a:r>
              <a:rPr lang="en-IE" altLang="en-US" sz="2400" b="0" dirty="0"/>
              <a:t>SO1310 Tues 11 &amp; Thurs 5,</a:t>
            </a:r>
          </a:p>
          <a:p>
            <a:r>
              <a:rPr lang="en-IE" altLang="en-US" sz="2400" b="0" dirty="0"/>
              <a:t>EC1030 Wed 12 &amp; </a:t>
            </a:r>
            <a:r>
              <a:rPr lang="en-IE" altLang="en-US" sz="2400" b="0" dirty="0" smtClean="0"/>
              <a:t>Fri 10,</a:t>
            </a:r>
            <a:endParaRPr lang="en-IE" altLang="en-US" sz="2400" b="0" dirty="0"/>
          </a:p>
          <a:p>
            <a:pPr eaLnBrk="1" hangingPunct="1"/>
            <a:endParaRPr lang="en-IE" altLang="en-US" sz="2400" b="0" dirty="0" smtClean="0"/>
          </a:p>
          <a:p>
            <a:pPr eaLnBrk="1" hangingPunct="1"/>
            <a:r>
              <a:rPr lang="en-IE" altLang="en-US" sz="2400" b="0" dirty="0" smtClean="0"/>
              <a:t>For optional modules consult mytcd.ie SITS (which should have your complete timetable once registered)</a:t>
            </a:r>
          </a:p>
        </p:txBody>
      </p:sp>
    </p:spTree>
    <p:extLst>
      <p:ext uri="{BB962C8B-B14F-4D97-AF65-F5344CB8AC3E}">
        <p14:creationId xmlns:p14="http://schemas.microsoft.com/office/powerpoint/2010/main" val="1617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778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In the near future……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552" y="1556792"/>
            <a:ext cx="8375848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800" dirty="0" smtClean="0">
                <a:latin typeface="Times New Roman" pitchFamily="18" charset="0"/>
              </a:rPr>
              <a:t>  </a:t>
            </a:r>
            <a:r>
              <a:rPr lang="en-GB" altLang="en-US" sz="2800" dirty="0" smtClean="0"/>
              <a:t>Make </a:t>
            </a:r>
            <a:r>
              <a:rPr lang="en-GB" altLang="en-US" sz="2800" dirty="0"/>
              <a:t>contact with your College </a:t>
            </a:r>
            <a:r>
              <a:rPr lang="en-GB" altLang="en-US" sz="2800" dirty="0" smtClean="0"/>
              <a:t>Tutor</a:t>
            </a: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800" dirty="0" smtClean="0"/>
              <a:t>  Make </a:t>
            </a:r>
            <a:r>
              <a:rPr lang="en-GB" altLang="en-US" sz="2800" dirty="0"/>
              <a:t>contact with </a:t>
            </a:r>
            <a:r>
              <a:rPr lang="en-GB" altLang="en-US" sz="2800" dirty="0" smtClean="0"/>
              <a:t>S2S</a:t>
            </a:r>
          </a:p>
          <a:p>
            <a:pPr marL="457200" indent="-4572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800" dirty="0" smtClean="0"/>
              <a:t> Maintain </a:t>
            </a:r>
            <a:r>
              <a:rPr lang="en-GB" altLang="en-US" sz="2800" dirty="0"/>
              <a:t>steady progress with your </a:t>
            </a:r>
            <a:r>
              <a:rPr lang="en-GB" altLang="en-US" sz="2800" dirty="0" smtClean="0"/>
              <a:t>modules</a:t>
            </a:r>
            <a:endParaRPr lang="en-GB" altLang="en-US" sz="2800" dirty="0"/>
          </a:p>
          <a:p>
            <a:pPr marL="457200" indent="-4572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800" dirty="0"/>
              <a:t> </a:t>
            </a:r>
            <a:r>
              <a:rPr lang="en-GB" altLang="en-US" sz="2800" dirty="0" smtClean="0"/>
              <a:t>Check </a:t>
            </a:r>
            <a:r>
              <a:rPr lang="en-GB" altLang="en-US" sz="2800" dirty="0"/>
              <a:t>your email regularly (communication from the </a:t>
            </a:r>
            <a:r>
              <a:rPr lang="en-GB" altLang="en-US" sz="2800" dirty="0" smtClean="0"/>
              <a:t>  Course </a:t>
            </a:r>
            <a:r>
              <a:rPr lang="en-GB" altLang="en-US" sz="2800" dirty="0"/>
              <a:t>Office will be via your TCD email address only</a:t>
            </a:r>
            <a:r>
              <a:rPr lang="en-GB" altLang="en-US" sz="2800" dirty="0" smtClean="0"/>
              <a:t>)</a:t>
            </a:r>
            <a:endParaRPr lang="en-GB" altLang="en-US" sz="2800" dirty="0"/>
          </a:p>
          <a:p>
            <a:pPr marL="457200" indent="-4572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800" dirty="0"/>
              <a:t> </a:t>
            </a:r>
            <a:r>
              <a:rPr lang="en-GB" altLang="en-US" sz="2800" dirty="0" smtClean="0"/>
              <a:t>Get to know your classmates. Be inclusive and have different friends. </a:t>
            </a:r>
            <a:endParaRPr lang="en-GB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47" y="5088263"/>
            <a:ext cx="2238375" cy="176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5200650"/>
            <a:ext cx="7500939" cy="809624"/>
          </a:xfrm>
        </p:spPr>
        <p:txBody>
          <a:bodyPr/>
          <a:lstStyle/>
          <a:p>
            <a:pPr marL="109728" indent="0" algn="r"/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IE" sz="2400" dirty="0">
                <a:solidFill>
                  <a:schemeClr val="tx1"/>
                </a:solidFill>
                <a:latin typeface="+mn-lt"/>
              </a:rPr>
            </a:br>
            <a:r>
              <a:rPr lang="en-IE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IE" sz="2400" dirty="0">
                <a:solidFill>
                  <a:schemeClr val="tx1"/>
                </a:solidFill>
                <a:latin typeface="+mn-lt"/>
              </a:rPr>
            </a:br>
            <a:r>
              <a:rPr lang="en-IE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IE" sz="2400" dirty="0">
                <a:solidFill>
                  <a:schemeClr val="tx1"/>
                </a:solidFill>
                <a:latin typeface="+mn-lt"/>
              </a:rPr>
            </a:br>
            <a:r>
              <a:rPr lang="en-IE" sz="1800" dirty="0" smtClean="0">
                <a:solidFill>
                  <a:schemeClr val="tx1"/>
                </a:solidFill>
                <a:latin typeface="+mn-lt"/>
              </a:rPr>
              <a:t>Prof. </a:t>
            </a:r>
            <a:r>
              <a:rPr lang="en-IE" sz="1800" dirty="0">
                <a:solidFill>
                  <a:schemeClr val="tx1"/>
                </a:solidFill>
                <a:latin typeface="+mn-lt"/>
              </a:rPr>
              <a:t>Michael </a:t>
            </a:r>
            <a:r>
              <a:rPr lang="en-IE" sz="1800" dirty="0" smtClean="0">
                <a:solidFill>
                  <a:schemeClr val="tx1"/>
                </a:solidFill>
                <a:latin typeface="+mn-lt"/>
              </a:rPr>
              <a:t>King</a:t>
            </a:r>
            <a:r>
              <a:rPr lang="en-IE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en-IE" sz="1800" dirty="0">
                <a:solidFill>
                  <a:schemeClr val="tx1"/>
                </a:solidFill>
                <a:latin typeface="+mn-lt"/>
              </a:rPr>
            </a:br>
            <a:r>
              <a:rPr lang="en-IE" sz="1800" dirty="0">
                <a:solidFill>
                  <a:schemeClr val="tx1"/>
                </a:solidFill>
                <a:latin typeface="+mn-lt"/>
              </a:rPr>
              <a:t>Academic Director of BESS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950" y="3457575"/>
            <a:ext cx="7188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/>
              <a:t>And Finally….</a:t>
            </a:r>
            <a:br>
              <a:rPr lang="en-IE" sz="2000" dirty="0"/>
            </a:br>
            <a:r>
              <a:rPr lang="en-IE" sz="2000" dirty="0"/>
              <a:t/>
            </a:r>
            <a:br>
              <a:rPr lang="en-IE" sz="2000" dirty="0"/>
            </a:br>
            <a:r>
              <a:rPr lang="en-IE" sz="2000" dirty="0"/>
              <a:t>Enjoy your studies on the BESS Programme at Trinity College Dublin</a:t>
            </a:r>
          </a:p>
        </p:txBody>
      </p:sp>
    </p:spTree>
    <p:extLst>
      <p:ext uri="{BB962C8B-B14F-4D97-AF65-F5344CB8AC3E}">
        <p14:creationId xmlns:p14="http://schemas.microsoft.com/office/powerpoint/2010/main" val="17346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 smtClean="0"/>
              <a:t>BESS: A multi-School Programme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69160"/>
            <a:ext cx="4040188" cy="1303040"/>
          </a:xfrm>
        </p:spPr>
        <p:txBody>
          <a:bodyPr>
            <a:normAutofit/>
          </a:bodyPr>
          <a:lstStyle/>
          <a:p>
            <a:r>
              <a:rPr lang="en-IE" dirty="0" smtClean="0"/>
              <a:t>School of Business	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869160"/>
            <a:ext cx="4041775" cy="1303040"/>
          </a:xfrm>
        </p:spPr>
        <p:txBody>
          <a:bodyPr>
            <a:normAutofit/>
          </a:bodyPr>
          <a:lstStyle/>
          <a:p>
            <a:r>
              <a:rPr lang="en-IE" dirty="0" smtClean="0"/>
              <a:t>School of Social Sciences and Philosophy</a:t>
            </a:r>
            <a:endParaRPr lang="en-IE" dirty="0"/>
          </a:p>
        </p:txBody>
      </p:sp>
      <p:pic>
        <p:nvPicPr>
          <p:cNvPr id="7" name="Picture 5" descr="business-meet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423642" cy="30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conomics Departmental Lin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1171575" cy="1171575"/>
          </a:xfrm>
          <a:prstGeom prst="rect">
            <a:avLst/>
          </a:prstGeom>
          <a:noFill/>
        </p:spPr>
      </p:pic>
      <p:pic>
        <p:nvPicPr>
          <p:cNvPr id="9" name="Picture 6" descr="Political Science Departmental L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455846"/>
            <a:ext cx="1171575" cy="1171575"/>
          </a:xfrm>
          <a:prstGeom prst="rect">
            <a:avLst/>
          </a:prstGeom>
          <a:noFill/>
        </p:spPr>
      </p:pic>
      <p:pic>
        <p:nvPicPr>
          <p:cNvPr id="10" name="Picture 8" descr="Sociology Departmental Lin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429000"/>
            <a:ext cx="1171575" cy="11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53189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WHAT IS BESS?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38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Only university degree where students can combine the study of Business, Economics, Political Science and Sociology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Flexible programme with 10 different degree options across these four subjects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BESS graduates are highly sought-after in the fields of business, government, technology, media and academia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Opportunity to study abroad at distinguished international universities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What does BESS offer?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49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Degree options in BESS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E" dirty="0" smtClean="0"/>
              <a:t>Single </a:t>
            </a:r>
            <a:r>
              <a:rPr lang="en-IE" dirty="0" err="1" smtClean="0"/>
              <a:t>Honors</a:t>
            </a:r>
            <a:r>
              <a:rPr lang="en-IE" dirty="0" smtClean="0"/>
              <a:t>	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IE" dirty="0" smtClean="0"/>
              <a:t>Joint </a:t>
            </a:r>
            <a:r>
              <a:rPr lang="en-IE" dirty="0" err="1" smtClean="0"/>
              <a:t>Honors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IE" b="0" dirty="0" smtClean="0"/>
              <a:t>Business</a:t>
            </a:r>
          </a:p>
          <a:p>
            <a:r>
              <a:rPr lang="en-IE" b="0" dirty="0" smtClean="0"/>
              <a:t>Economics</a:t>
            </a:r>
          </a:p>
          <a:p>
            <a:r>
              <a:rPr lang="en-IE" b="0" dirty="0" smtClean="0"/>
              <a:t>Political Science </a:t>
            </a:r>
          </a:p>
          <a:p>
            <a:r>
              <a:rPr lang="en-IE" b="0" dirty="0" smtClean="0"/>
              <a:t>Sociology</a:t>
            </a:r>
            <a:endParaRPr lang="en-IE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b="0" dirty="0" smtClean="0"/>
              <a:t>Business &amp; Economics</a:t>
            </a:r>
          </a:p>
          <a:p>
            <a:r>
              <a:rPr lang="en-IE" b="0" dirty="0" smtClean="0"/>
              <a:t>Political Science &amp; Sociology</a:t>
            </a:r>
          </a:p>
          <a:p>
            <a:r>
              <a:rPr lang="en-IE" b="0" dirty="0" smtClean="0"/>
              <a:t>Economics &amp; Sociology</a:t>
            </a:r>
          </a:p>
          <a:p>
            <a:r>
              <a:rPr lang="en-IE" b="0" dirty="0" smtClean="0"/>
              <a:t>Business &amp; Political Science</a:t>
            </a:r>
          </a:p>
          <a:p>
            <a:r>
              <a:rPr lang="en-IE" b="0" dirty="0" smtClean="0"/>
              <a:t>Sociology &amp; Business</a:t>
            </a:r>
          </a:p>
          <a:p>
            <a:r>
              <a:rPr lang="en-IE" b="0" dirty="0" smtClean="0"/>
              <a:t>Economics &amp; 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17921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075240" cy="381987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Each year students study a set number of modules, undertaking 60 ECTS per year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First year gives an introduction to the four core disciplines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In the second </a:t>
            </a:r>
            <a:r>
              <a:rPr lang="en-IE" sz="2400" b="0" dirty="0"/>
              <a:t>y</a:t>
            </a:r>
            <a:r>
              <a:rPr lang="en-IE" sz="2400" b="0" dirty="0" smtClean="0"/>
              <a:t>ear you learn the key foundational skills of your chosen discipline(s)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Specialisation in the third and fourth years, allowing you to choose areas of interest within your second year disciplines</a:t>
            </a:r>
          </a:p>
          <a:p>
            <a:pPr marL="342900" indent="-342900">
              <a:buFont typeface="Arial"/>
              <a:buChar char="•"/>
            </a:pPr>
            <a:r>
              <a:rPr lang="en-IE" sz="2400" b="0" dirty="0" smtClean="0"/>
              <a:t>Opportunity to study abroad in third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What will I study?</a:t>
            </a:r>
            <a:endParaRPr lang="en-IE" dirty="0"/>
          </a:p>
        </p:txBody>
      </p:sp>
      <p:pic>
        <p:nvPicPr>
          <p:cNvPr id="17410" name="Picture 2" descr="http://2.bp.blogspot.com/-ElMOPo2yOO4/TdC04riv_zI/AAAAAAAAAEM/blRh_a5lrzE/s1600/bible-study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1335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IE" dirty="0" smtClean="0"/>
              <a:t>Fundamentals of Management and Organisation</a:t>
            </a:r>
          </a:p>
          <a:p>
            <a:pPr lvl="1"/>
            <a:r>
              <a:rPr lang="en-IE" dirty="0" smtClean="0"/>
              <a:t>Introduction to Economics</a:t>
            </a:r>
          </a:p>
          <a:p>
            <a:pPr lvl="1"/>
            <a:r>
              <a:rPr lang="en-IE" dirty="0" smtClean="0"/>
              <a:t>Introduction to Political Science</a:t>
            </a:r>
          </a:p>
          <a:p>
            <a:pPr lvl="1"/>
            <a:r>
              <a:rPr lang="en-IE" dirty="0" smtClean="0"/>
              <a:t>Introduction to Sociology</a:t>
            </a:r>
          </a:p>
          <a:p>
            <a:pPr lvl="1"/>
            <a:r>
              <a:rPr lang="en-IE" dirty="0" smtClean="0"/>
              <a:t>Mathematics and Statistics</a:t>
            </a:r>
          </a:p>
          <a:p>
            <a:pPr lvl="1"/>
            <a:r>
              <a:rPr lang="en-IE" dirty="0" smtClean="0"/>
              <a:t>Another module of your choice (Language, Law or Social Policy)</a:t>
            </a:r>
          </a:p>
          <a:p>
            <a:pPr lvl="2"/>
            <a:r>
              <a:rPr lang="en-IE" altLang="en-US" dirty="0" smtClean="0">
                <a:solidFill>
                  <a:srgbClr val="0070C0"/>
                </a:solidFill>
              </a:rPr>
              <a:t>Submit to Course Office </a:t>
            </a:r>
            <a:r>
              <a:rPr lang="en-IE" altLang="en-US" dirty="0" err="1" smtClean="0">
                <a:solidFill>
                  <a:srgbClr val="0070C0"/>
                </a:solidFill>
              </a:rPr>
              <a:t>asap</a:t>
            </a:r>
            <a:endParaRPr lang="en-IE" altLang="en-US" dirty="0" smtClean="0">
              <a:solidFill>
                <a:srgbClr val="0070C0"/>
              </a:solidFill>
            </a:endParaRPr>
          </a:p>
          <a:p>
            <a:pPr lvl="2"/>
            <a:r>
              <a:rPr lang="en-IE" altLang="en-US" dirty="0" smtClean="0">
                <a:solidFill>
                  <a:srgbClr val="0070C0"/>
                </a:solidFill>
              </a:rPr>
              <a:t>In case of a change of mind notify the </a:t>
            </a:r>
          </a:p>
          <a:p>
            <a:pPr lvl="2">
              <a:buNone/>
            </a:pPr>
            <a:r>
              <a:rPr lang="en-IE" altLang="en-US" dirty="0">
                <a:solidFill>
                  <a:srgbClr val="0070C0"/>
                </a:solidFill>
              </a:rPr>
              <a:t>Course Office by the end of week 2 </a:t>
            </a:r>
          </a:p>
          <a:p>
            <a:pPr lvl="2">
              <a:buNone/>
            </a:pPr>
            <a:r>
              <a:rPr lang="en-IE" altLang="en-US" dirty="0">
                <a:solidFill>
                  <a:srgbClr val="0070C0"/>
                </a:solidFill>
              </a:rPr>
              <a:t>(Friday </a:t>
            </a:r>
            <a:r>
              <a:rPr lang="en-IE" altLang="en-US" dirty="0" smtClean="0">
                <a:solidFill>
                  <a:srgbClr val="0070C0"/>
                </a:solidFill>
              </a:rPr>
              <a:t>6</a:t>
            </a:r>
            <a:r>
              <a:rPr lang="en-IE" altLang="en-US" baseline="30000" dirty="0" smtClean="0">
                <a:solidFill>
                  <a:srgbClr val="0070C0"/>
                </a:solidFill>
              </a:rPr>
              <a:t>th</a:t>
            </a:r>
            <a:r>
              <a:rPr lang="en-IE" altLang="en-US" dirty="0" smtClean="0">
                <a:solidFill>
                  <a:srgbClr val="0070C0"/>
                </a:solidFill>
              </a:rPr>
              <a:t> </a:t>
            </a:r>
            <a:r>
              <a:rPr lang="en-IE" altLang="en-US" dirty="0">
                <a:solidFill>
                  <a:srgbClr val="0070C0"/>
                </a:solidFill>
              </a:rPr>
              <a:t>October </a:t>
            </a:r>
            <a:r>
              <a:rPr lang="en-IE" altLang="en-US" dirty="0" smtClean="0">
                <a:solidFill>
                  <a:srgbClr val="0070C0"/>
                </a:solidFill>
              </a:rPr>
              <a:t>2017).</a:t>
            </a:r>
            <a:endParaRPr lang="en-IE" alt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Junior Freshman – 1</a:t>
            </a:r>
            <a:r>
              <a:rPr lang="en-IE" baseline="30000" dirty="0" smtClean="0"/>
              <a:t>st</a:t>
            </a:r>
            <a:r>
              <a:rPr lang="en-IE" dirty="0" smtClean="0"/>
              <a:t> Year</a:t>
            </a:r>
            <a:endParaRPr lang="en-IE" dirty="0"/>
          </a:p>
        </p:txBody>
      </p:sp>
      <p:sp>
        <p:nvSpPr>
          <p:cNvPr id="4" name="AutoShape 4" descr="data:image/jpeg;base64,/9j/4AAQSkZJRgABAQAAAQABAAD/2wCEAAkGBxQTEhUUExQVFRUXGBcUFBgXFhccFRgXFBQXFxgXGBgaHSggGRolHBYUIjEhJSkrLi4uFx8zODMsNygtLisBCgoKDg0OGxAQGiwkHyQsLCwsLCwsLCwsLCwsLCwsLCwsLCw0LCwsLCwsLCwsLCwsLCwsLCwsLCwsLCwsLCwsLP/AABEIALgBEgMBIgACEQEDEQH/xAAbAAABBQEBAAAAAAAAAAAAAAAFAAIDBAYBB//EAEAQAAIBAwMCBAQDBgQFBAMBAAECEQADIQQSMQVBEyJRYQZxgZEyobEUI0JSwdFi4fDxFVNygpIWM0ODJKLSB//EABoBAAMBAQEBAAAAAAAAAAAAAAECAwAEBQb/xAAqEQACAgEEAgIBAwUBAAAAAAAAAQIRAwQSITETQRRRYQUycSJCwfDxI//aAAwDAQACEQMRAD8A0wxwanTUEiOPf3oPevEd6iOsI7177wtnnbgyupKmCage/B5ihH7ZHORTk1QM0fBRtwaXVcVesXzyDis0jmaI6a8PWp5MXA0ZGgsar3q4bkis0l89qJWdVAma5J4q6LRmErb9iKh1irIMRP8ASoV1U+1RazVeWffAqag7GclQ3ic0+0fNk0NbU7ucekV0X4Imau8bEUgw7elNS7VFNYO9RnXrmJxzU/GxtwctXMV17lCrWsHrVk3xE1NwaY24sG/TV1FCLuskE0y3qu81RYXQN4ea9UF69iap2749ai1epG3mgsfJnI6+pGTND9XrdijvP6VX1V0bYntuP+vtQfVawRE9ortxYLIykGbPU8midnW4AHesGl73o/0zWHk/T9Kpm06StCxma2zcq4jUE02oHzNEku15s4F0y6r1MGqilypluVJxHssbq5NRb66HoUayWaU1FuroahRiSa4TTJpTWMdmu1HNKtQLPOrjkVSu3KN3NCH/AAtn0NCNdobifiUj35H3r6PHOLdezgaZTe7TBepj0ya6VFCFxNV6k1OmpK5kxQyakS5GKV40FMOWOpDuaKWNarwQ0etZFGqUN6GoT00WOps1mp1ULg5PvVRtcYj9fega3zSW6fWkWmSD5A7b1AHvT9Rq5huBQBr574pr6k+tb4/Id4R1PUZGMdveqVrUAZJPyFVHeo2NWjhSVCubCX/GjwKK2eok2ZJgd6yhWpTeYrtnH9qWeni+grIwhqeqHgHFO6bqiTGc0HuAwSImJzx9an0TtCnAJAmDii8ca2oG59mn1V0hOY9fWhut1ZCx+tS3rogAH61XuWdwz34NQhBLsdyKdzWFse2aoXLk8U693ptmxPJgf1rtjFRRJts5aaiOluRknFLV9PS2gIaTUFu6AfbGKR1NcB6Nf0twRNXX1MHmsvZ6m7CAvHpVrQLcu/wmBie1edkwU25FlP0jR29YKtJfNUtL0thkx/tVyzY/xCuOSj6Kqy5bNSbqg3YEV0GoND2TTTpqENTg1K0ayQmuTXBXaxhUqVKsYzOp6mhM+EgPsCP61TfqI7D5jt+lQ31offWvchggcbmyfVm00nbHrtwf7GgmotgHyncOx7/UVYZiOKYGB5Ee4rrxwcCbdlWuVPct+hkVERVkAStUi3KhIpKazRixPpSJqIGnA0KMSh5waY6Ef5U00qFBOimkUq7RoA2KkRa4q1OlugzFV9etssYUhAWYu+1QBEmACzxI4HJFc0nU1d1BVRvAZCj7lMgkSCAyEhWiRHlPyqa/0FbhYsdoa21r1J3XFdiPTgf+X2fpuhJbuKymQttLQmRm3vgn1kN+VfL/ACcnzP3f3V+Kuv8Afyep4o+Dr1ZZZialuXvLHGKeyVBcSvoaTPNsoG2BzULvP9IwB9Kt3bdVzZHeroAikgZkDMd5qfQ6RnP4Tt5OMmj3QLWnKkENvGWJ7fX51eu6q0UKW2ERBImfv61yZNQ03FRZRQ4tsj6FpE4GT39o/WtJpNltdoHv9+9ZNuqraIAU8YERn+1VLXWLlx4UfTmuSenyZG36KLJGJtb+uUAmQfaof2oRBgTk+tZ/VG4sAwe5iY+tWdNfkYGfX1qXx0lYXkdhjxuP0p6XKphh35p/iVFwG3FxHqVXoaL0VG2tjjJoeJs2+gwLlOFwUITVGMipVvT3oPCzeQJeJSqju9zSoeM28AXrdD7yUau2jVC/YPpXrY5nM0BrqVXZKKFPpTrmi3LIiR6V0rIl2LQGK0xhV63Yk5qw3TwRgmfeqPIl2ZIDEU0irF2yRyD9qiK1VMBwCnrXAKeq0GY5FKKkCU4JS2Yh209VqUWqkW1QbMMt26lu3ltKXeYGcRJ+UkTHJjtUotGDEAwYJGAexI70M6N0AuR+0XDcUYCAn8W8jnuOD9e3fx/1TVSxY6j79nXpMSnK36HWfiW34nmRwu0EcnM+kDb/AJfOH6n4ktk+VGiMkyIzzt/iHP8AqJOFPDlrq20W2ihCcjaJhZOe35057IupuRbbrcQhyuJUwCJHz718zZ6lFTSahbihlII9v6+hrlwe1DLvSWs3A9g+UEL4bEgBmfZmOQJJ+5yc0ba3jPPf0r6f9P1Dy4/6u1weTqMeyfALuMarXDNErtuqly3XrRaOYqrcImDE81LpTkASa41uubfSnaTRiRtTiAPaYzRDpGpW2Z2Y/iPJ/wA/lQoLUlsUk8aaoKdM2Vy/adJAMntPtnPaotLrEAxnt7AegoLptLNpnn8ONskfb1qWyyKASZJ7DgfX1rh8EUmrspvYbOqmuG+IyYoUHbt5R+dc3r3k/Ok8CNvLbXZ4z6TUpugDAz61QN7sOKat49xIp/ELuL9nUAZMk1KNWeyxQ7eTU63DETQeNA3F39pue35UqpxSoeNfRtzLtxiKiW9BoxrunEZHFB71ipY5wmh5KUWWTat3PxCD6j+tR3enKuQ2PtVRQwNW/wBqJEEZ96DjKP7XwMpJ9lK5owDBg+h4NVr2n2sAO/E/3q7dtNEjj05H3qEXQRtYfWrxbFdFe5jDrND9bogPMh+YPai5aOZI/KmXrSOMYPvxVITcWBqzPi3UipVt9PBinLZrqcxCstupFt1ZSxUgtUjmYrpbqVbVTrbqVbdTcjEKW6HdY0RVNtg+GzFN3Pq23jsCeJH4QKOrbqTUJg/9n6V436u7hH+Tu0P7n/AJ+INGbtq0GJjbbDGSGyhkyO/+vY96Zp2TR3gpg+Hc2kSWBjB+mB9KJdUtYUe6fkp/tXdBbiw4/wALj8h/evErg9D2Z7oOhFy0BeJdkJIknHnggzyJnE9yOKNOlS6JfIvyb9RUjW69v9Kf/nL+f8I83W/uX8A65bqrctUVuW6rXLdezGRxgt7dRi0TxRB7VTafSNzxVXlUUZKwQbdOt288xRp9II7n6VTfSEdqEc8ZBcWjtrSNAkwpyM81YXTII83zxP5VXS0flU1tPqfWpyv7MiyCFE7d08STP2GKivaZmydq+0/07V3wRHJpbQBgn3qa46CR/spGSRj0NNVa6U9KeiVSxDqCp1Fct26sKgqcmYZtpVYilSbjG0ez7UOvdLBMxWkIqJkHpXz8crj0erKCfZnH6apHoaAanTMrEf7VvblhTVDUdPBrpw6pxfJKeFPoxqSPb58VI+mDex/Kj17pWMVQbpzL8q7I6iMuU6IPG0BH07AxXVsA8gg0d/Z9wgn+9RjTHgiqfIB4wHqtN3GRUCpR5tNzH2ql4OYq0M1oSUaKtu1TjaolZs+1SPpcgxileZWDY6Ba26mS3RldArCQKqGxBiKVZ1IEsbRRvHYu6JiJyBgkAnPpzVJtYrQqupdnCiZPBgEgZjgz707q9394qlk2EGARPmAMyeDjHtVO31UO21EgWnADEmJTiAIx9e1eJr8/kntXSPS0mPZHc/Zd6gL6sAQtyYIK+QggHywTkQZn2NO0q3mQgbbfIO4biZHsfKOPvVHW62+TKsB6eUGPufQ1Ut9a1CGCVPp5BHvwwrht9HTwE9B1C2AFa4gYEqQJmZHbmPeiOmurcXcvEkTjO0kEiO2KyfTfiJRd/Z2sn94xAYTEvkhlbIXnIJrS9FcB2tynCkANmYC4+i136HPslsfs5dVj3x3L0WDaqK/YHbNFfAmkNN7feva8tHnqNgW3oic1dTTmiS6Wk2jPY1Ceo3ey8cVFGBwKp3LWc0SuaG4OMioX0L/ysT8qOOUV7BJP6KJCjtUDCiydOf0/Knr0c95qvnxx7Ynjk+kBNldW0TR4dL9qkXpc88Ur1sEHwSM94dPS3R+70wdhFdTpyit86FA+PIFWLE1YXT0RGiGIFMupsK/4iAOeZ/19YHeoS1SfKYywMr+BSp66+3GTB7iVwfSQaVR+UP8AHZpV11TLqprzvpnxUzhfEtFZk7lK7So5I3MCYg4E/XijvT+rrcE22Me6sPtIzxU3p0+h/M12adtR7Uxroofb1UjNcuXKn4nZTyF/xPemuQR2oWbxphvNVFgYryos6m0AJiqRuD/enC4fWomsV0QhXZKU76Jbkdvz/vVDUp7Z9auDT++ahvWTNUx0n2JNtoWlJParhtRmoNIkZE4ogFJ/tUsrqQ8OUK3kVR6rr0sJvuBishfKJMkE/wBDRK7p3NtxbIRypCMwkK0YJHcTXh+q67r7l97Vxbrvbfw3ViPKeDhUCgGAZjvMmuPJl2dF4w3dms1p3lYUYk5MHzHB/Wh+kvJaLh53FmYhRMTESf8Ap20GjW5YW3C8fiXfA949ZofqNdq1cgWyDIJMKWPHJ2GTEV59X7OqzXX+poDHmGJ4Ptziq7lrgkKfWJgd+JHtQH/id0sD4V9hEOYtSD32jw/MOOSPkKlTrV8bv3V8fyR4XaY3/u/Lj0nvW2msv6S0wvKSsQCTAE7SPbnMUVsdRTxUubCUR0LwPMNjgxtPOAftWUs9V1DMA9m4wzwUDR6D92B6d6ltPeE//jXArSRtZJPcSCkcE9z9a3XTMe59N1Fq/bFy1JQkgSpU4MHBzU76YHtXiXw/8Sa/x7emsB0e6fKp8Nk9C7A2hCqFMxGBXu9qw0DcQTAmBAJ7wCTA9pNdcZtoi4lNdLTzYAqy1s1C9tqNhOLbFOIpotn0rhWlZhMKgcHtU20+tS2QBzmtZimtljThpzV1nHpVd7nvQswxdFPem6rThR5WE4n/AF6HE+01y7f2iZPyHJk/51lfiD4j8MMBBM8HJAnGIzlgCPn9A5UFIKXeoW1ulXbaChMTxBKgYzugOZ7j5UH6t8QBwAp5/EACdpXBlojuODHB74xPUuttckwAJBjG4CfpB59+IgYoBr+pMApFzaBIyc+UYE4BGB9KlvbH2pG3/wDUD9ws9/MkUqwg1Lf8y59AsfSlQtm4IrOt1KO/7zeQSpCtltqhZjvChfqIycVqOgfE4UkOjeKoI8xgzmQVJBXMev6VjukJcuMU8N7i2lZ2yw8sDyyq4IMcxn7GUdRQsSblwySUAJnOcvAkjBnGRXas7hymc7x7uz3PpOu8UDyQNoM7gwmBI7Hv6D5Chnxv1y5pETwthdyxO8EjagEwAwzLD86wvTPi4hFCi7AmZa7nsJ2tHp2/XD9T1K1dLNdV7hZdgLC620f4Z47/AHNbJq01/T2CGn556Nnp/jLT7VDsS+1d+xSUDEDcFJMkAyKmX4z0p/if/wAf7GvP9L+zqZKMwg4KvEkd4+dP0404YErcIBBgq8GOxPpU/lyKfHiegL8YaT1f57f86sJ8XaMcl/8Aw/zrzsJpiZ84yTAV454FSai3pmYkb1BOFCOQPag9VJjLBFGq698QG7tbSXNiKDvLIdxbnHnGIj70d6T1ixqJCPJGCCpB+YnmvPbw0xjaGXAH4Lh+Zz3NM8WzbSEZ1fdKuQw2juIaFjmczn5UIamSfJpYItcHrAQLkVOtxTzg1j+g/EjkReVHEYZXh5HYo8do7yPeaMaP4gtPcW3tZGckIG2yYEn8LGB2HrOK61lhP2c7hKJoUbHrXn/xXqQNaxS3DbLYYjaDcJ3QZiWxC5gjb3xW/wBOwHasb8Tbjq3AjG0Dkx5ATIECQSe55rm1FJUWxcszn/Gn8TwvBfiSd6zJBMbY4gHPyx3paa8zM/lVYIHneD+EeimrdsXPGbicZ2tH4RmN0TmOapdV6n+zrcuXBJDQoBZQzQIGZHuecA1yUi5YTdklFAwTDk4MD+XPFdVmInYkQD+P+YwP4a8t6l169eYl3aD/AAqSEEmYCj+s1L0b4ivWGEOSsiUYkr6d/wAJ9xTbBdx6LevwygCZn/2rik8f4liKbb61uZrfg3fLBEXLUmMGRtxBI/yqx0/UC4EuWuGBI3FztxBHMSOOe9PsB/GbCgwZJ3x/DwJjPz7UtIbkNf8A+b3UfUXSbfnFsbXIUlFNw7k3D8JJ2naOdvtXohasF8CMw1N0GBKGeckXBEAjiCTz3rds1Wh0Tl2LdXN1BB8S2mPlDsP5hs2yDBGWBBx3Ge01n/iDrzsCFK2bYPJeXiIkgYHccwOc9i5JBUWzRdV+IbSBkS4njRCghiu48Tt5+Uj5jmhWg+IGG79re0BjYUS4M+hlmzWF1d7TNBV2WBkwTJmSZJ71CTpipBLkzIO0gxGRgwam58j7VR6WPijSf85fs39qQ+KNH/z1+zf2rzBbOmAYFnMxBhpWD2HeeM1Eg0sNLO0ggYaVP8w9frR8gNh6mfiXR976/Zv7UCu/EOq3Ep+yNaJlfJckrJgbvEEkiM7Rzx2rEacaUHJuOIIghhz3nGRUaLplZSy7gOxDZwRz+dBz+jKJ6B1v4l0+Qt0A7SCAskniCSpgA/Ln74DX6hnbG5yQTyvf68c8zzVPXX7QiGXvAMARBmcd/SCc4Bqvr5wpkrwx3EAYhQ3HJHBiZ9qVysKVHCgOzeUksAIbdj+KSZMYX3ED3oP1B5ElgdsHkT7MQTzEcCR+vbshYLKFz5mDA7eCLacnn8RxjnNDtPbVrjbnZjKkMzGY4A7ljziO3IpooRsg8a33RJ7/ALz/ACpUWt6nRAAeCjQANx2y0dzJmTzSpr/AKBuiv3LZIVntyCCVLLIAyDHIPEe9EL2gwu0hht3Fg8gLuxORn7R86qdGfexLDAxOSBMyD98Y5/ImdCp1BXiDBEf/ACRHPzHpFFsyRc6b0/xPKbii4CIhyRtBgggEHHPvNbG109QgVZBAwcgmPmZNYnSaK4Ly2yGQHzQkEgq0BpAJHHf0rX3g6CyiOVny5CnAAzLT2P51GXZSPRdt6KFg7j6mfb+H7VF0ew+wNdBDkZUziCYw2RjbUHXmdbBZGaQVHIBcsYAmMdzirjb7dl/MSyqxkx/CCY4iMRSehxnT7L7n8QMArlUBBG5BEOZ5n1GOafZtOLzgqwtqF2EggMWWSJ4YA+ntT+lXHe2pY+ZwGjEDcMRAE9uah6HrGuqztwHZFyDKrENhRBOcUa7N9Et603iqAG8MruZoMAgkBQYjMDHvUfU7EiAJMd+JLAZp2j1TtfuoSNtvbnEkuswRtxHz7U7XO0jYRO5QZE4gk9x2xRrk3ozOnvWbd1w3ijbuMrO3ap9jxiimluufCa1dS4ouqysSA9s7hhyYJU4yQD9qK6nTA+MIGdP4Y/8AtYg/0qjf6LbDPcSUZTcKlTGfEKJ2zAtmnT9iNHp69YsB1Hi2oIYki6kKViAfnP5Vhupalb957hQkMZKgFhIAGCYBHfA71yx4hibt/Kk/it8j+H5n7YyRUdgOzEyAfXZ5oJwCdxzzNNlybxYQ2lXTJb8W55GIH8JQwPKnqY/3NZn44AYW0tggtdKhSIHZe5gQYHyrV6G2/i3pYDIzsycY7+lZ7rtgtq9IJG7xyZC7Z2sInmcD86SPYz6Nv0H4T6Zo7Ki4iau8QPEYqHWe+0N5FA+9Ufjv4P6ff0zXtIEsX0EqiwgfOUNswAfdfzqfV3HRNzAbcT5p5McBPWOKla1cwIGf8fByP5Paj5PwDYZD4JZTpU3BmO5/KFYge2McZosot+KRsbg+Xa3+D3j/AHoV8D2mFiBEi5cBYoT+ciM9vejLWn8f8S/g/F4eYn/q9YoS7Cugp8J3kTWCZQFWUTuVVld0mTt7QPnWp6v1YHR3HtsgcoYBddw7HE5MTWDTTk3drFYMSdkE4x3ImcZFTPpfMoBYCQDhP5gMwO4OKyyJKg7LdkWofYtpL15UiFS3bPnkmBuaCSSZ9qp6Gzbe44Xfc2yf3u4jcpE4JEmD+Qolb6JatMzAScsWYkt+6vo65Pojx8oojctFfG2QGF1iDE8qp4pGMQ37YkgCPSIx2Edqp9O3spa4rKwdlAIiQsQwkAkGefarhJ8pPJUHjvE/1ql0/Vs9+9bP/wAWyOJPiAsCQANsR6nmh9mG6NHLXN4aFYBZAhwRO6Qon6VxLdzxWBDeGFDKYG0lm2lZjtMxM0v2x/2rwf4fD8UHGfPtKxt+Zme1M6jfdblpFI23CVJxggAiBHmnjkRFGgEZ07tcGD4e0tIAgMD+AmPwkd6razSuzjaCUht8AeWACvvBIIJqbrG8BGVyoLqjQQIDkjflTMHtxmm9bNy3aYqQWSA0wARIDEmMck4FD6MzNavSW7hAEDbG5SWLfQEAcxzI+9UNdJJAnYD5MenP8Xv3z86P9QtgKQCC0YJUSZGJA47fes7qrErJJHlmIKr/ANKjGZ+0+9OmIyM9PhNykDgNtPYmYwMmNx9c/UNuabakqFJM73/ErLkbZblsnkYjj1i1egaASHVYOTuKg7BgAsD9B6HkCqoUs8MTswpIGZaIJDROYMSORxToVlxLygAeM33s/wBbc/elVe+LasygOwBIBCWIMGJFKtQChoXu2iptgMSA2JLcT2OYJ/LvRA9YYEQjKVMzIkTMiI9cyZOTRLpOkQ6hiGgBdwZllN3AGGG71xQm3e3X97KxUNJgcgHsDT9mCnSeqFDuZWk9wygkekkepNP/APVhN9CUAto7QBJaDKnzE8kd+McVHqCLtybaFRGFMA8ZmJjvTL3Spg7RxB85/CgCgcY/34pUkZujXD4htNtQ2WLNDqjFC2JIcKfSGz86tanq9pAPERwGwdzIRn1k5rLaLUINS15ioCWEsp5gZaV3FZYHB3g4jPFX9ZrrLlVNwYK3DwdyjMczmk28lFLg0P8AxS0gnayqo5lQFAgDmABx7V3Ta6yqjYhCEbl27AsHP8OO8/Wsf1HrisxsrIV4l8QMyzfLDD6UT0/UbKAAXARsHbMKI49cH7UHBpBUkaGxr7TAsizJlipTJ9yOTVe9qgXjzA8gbQR6fiB9+/rQzp+oshIFwQCCcepjilpOo23hwwADFfNAPkbM5kDHpWoNmj09zc1wRzcs2x9FVz+lRdQunwdycnwu0/iZ3j5+cVF0/U7idrIxF3xW2tJG62bajjtg/SqHxZaveABaQlhERypFoIDB5gr7/iGKK+gMu6fTEWhjHh7NsGeBuU/TFO06W8/uyw7fumJ5PP8ArtWW6b1csVAtOWBIIkKZABn5849jRez1S+crprkHv4ijiRxStM1ot9N8Pdd/dlhvIA8JvLBM/wBv+2hOoAOt0wUbR4jn8JEZPbvH9Ks6XU6hdxGncbmLGLi8n/Rodf1pGosu1pgVZ5WTubuc8Tn8qK7BfBs+t9Ts6ewrXrgRMLIUyZJgBcngT8gauPe3eAykODncCYghyGEdiMf9wPavMfiTVftVlv3NxVtXCZgy/kaSQY2kTuj2jvi7pevGyqp4BI06G25DfiFpChnEZYCjsYbCfw0F2OGXcPGuY2s084xj3irt0WxfTyEAqfL4b5ie33P/AG0K6JqHCN4VpnJuO2GiMD+bHftU1+/qi6t+zXNwkD94vf8A3P3rPsWwk2wXRCkYEDYwzPf2qw1phtgbYdmBgmAXL7j6Akf/ALAVn9Vr9RI8Sw43SgO8GcHHyqK/rbr+GtmzcD7vOOdyw8gcwMoe34aTaxlJHoOo4IMEsGH3sK362zTXvyXPAIt3BGcOD9+KZpwQieXbtVcGMRbZdpiR/GB/20L0nVbTjy3VYC0lo9vNbgTnPf8AKsOWb2rSFPnMHbgBe+MEz96g/bLQuHyMHYCT5JYLgSZzxXS/ln1+UZn8+KF6gv4lshmC+YOgHlYxAJ7Y5oIDCN7WWVZS42uZRCxQMZ5VSTJn0FQa3qNlAHuAwh3qzbPKwwDJODnn3qF7iPsZvMEbcI5DLI9R71Vuai3cLoSpAKh1mHkgPxiRGZB5B9MtXQthBtUhX/23ZSVMeU91IMTxMZ7VJ1nU2olSz7uZkDPcEiI71QbqCoNwnaIhSRMARjzc/Wh2t+I7IQqLDkhRG58GPWDP2oqPArlyc1IVxO24ojAbB8sAduIH6cUJ1txiCNvmUgKwIABx+EDOY9x96J6nq1m867LoYFRtQ7N4H4s7W4AwZn5+tDqV+yF23L4SCSBE8/LHr/o1trToDkqBOpEzL27YUSrtEGTEHaCrt7CYC+mTBYGzYVc7wZGOSAJYbiYkT2H4QfQVcXqGldzF0u8Qu228qAJ8sxmP0qxZay4uPuuthZW4kBgDMjgkA+hp6ZNzSMw6oSSVEnJ/F/8AzSowNXGBc4/wL/alRt/QbRDqLavByCv4cCAZBBI7xESZ5PtRjS9RtoirsYhQB+EE4AE80ISpa5nmmvZLcy0/V33Ytnb2B+f5GPc1Nc6run93GI/rJzVEJXDbpHqX+DeRhLp/UkChXtgbRgiDPH1yZpNrlZjhQu2AdoOQe6sCOD/vQzZSK0Pkz/APLI0K6zSnm2s+6Aj9PYfYVSt3rIQfu7ZO4sfKJ8z7omMgAkRx5R64FgU8H3rfJmbysPDUWApwhacfuhBHbEDiuaPV2wRv2gecbQvqZVsDIjEdqCBadtpflT/BvLI0Ok1tlWuEkDc8rCnCi2i4gYypMVcHVbH84+qH+1ZRRTxbB/3j9M1vmT/BvMzX6XV2XPkIJGTCRBiJyB2miiahVTkEgE/Pk1hFugcKq9vKI+uOT7804alv5m9PxGmeqi+yizxS5NovVbUDcwkiYFZ7W6lTqbdxDu2uQfZXEk/Yxj0oXbVmIVS5Jx+NvvzWj0vQkAl5ZoySSf1+Zq2Gak7RSM964HdUuo1m6EA3sjAQsEsVIGY5zzU1zUWobyr5gQ0LyDzOM1INAgEAGodVpraiSG+ma6t6NtZW+HNYllN7mNzMSPc44+nNFLnxLZkGT9jQrUdLDJNskdxBIB+xFBysGCXBHPnb+9cmXLs7TBKe3sP6vrNtggJ8ytLekhSDA+ZrlrrFqAC2eIZSTjE4xQHUWwWOWI/6m9PnTV0qRG0A+udw+RmRUPmxj/wSWZejQnqtk/x/QKw/pVK1fseJcMLtOwg7O8EMOMcL96oeDHvSCgZIMd8ZpI66cpKKS54E8rCr9QskRukehQn+lRtrNP3g/wD1/wCVC96lyoEbQCZjv2x9PvSa2Pamy6nLim4TSTN5JFrS6yyu8H+dmWF7Md3p6lhHtVXWa1TetOhOxd/iLBAJKwrFRAYiTzxNQunyqJiKVa2f0geRlzX9UHFu2D/iIAiQeB6jHM0DuvcJ4J7fw1dmuE1RauX0g72T9L1wRFR7UbRAI2H7zmh/XNGrXfGFkuu2CjSMjuCD6VZ+dZd9S6EqGIgkfYxXRgyyyPsKbZb6b1e0reXTHcPwBCGIPc8TxTNdq3G5jauKeQTMA/0/zqp+3v6z85/vSbXyIKKft/auqhqLIvv/AMpvypUMOo9qVag0aRHp4uV2lXlNHMPVxSL0qVToA1mphNKlRSMKaeDSpVmjDprs0qVKBjw9PBpUqVoVM7NdXJAAJJ4A5pUqMI2wpcmq6F07YNxyx+30oyTXaVerGKiqR6EUkqQ01G30rlKmCJCBgCP0qh1Xp4cSIBrlKllFNUwNXwzPnykgiD3FLcPWlSrysmJKTRxSVOheLFN8bNdpVHbT4ARWnBJbgyVwABAbGPWIp7XaVKq5pOU23yEablRMwpUqaEE0ZEZrhrlKm2qwnA1BeodPdnLLBnMTnj3rtKr45bHaGToG3dHcXlG+0j7iqxpUq7sWRzVssnYqVKlVA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b="0" dirty="0" smtClean="0"/>
              <a:t>Choose your degree pathway</a:t>
            </a:r>
          </a:p>
          <a:p>
            <a:endParaRPr lang="en-IE" sz="2400" b="0" dirty="0" smtClean="0"/>
          </a:p>
          <a:p>
            <a:r>
              <a:rPr lang="en-IE" sz="2400" b="0" dirty="0" smtClean="0"/>
              <a:t>Option to continue with Language module</a:t>
            </a:r>
          </a:p>
          <a:p>
            <a:endParaRPr lang="en-IE" sz="2400" b="0" dirty="0" smtClean="0"/>
          </a:p>
          <a:p>
            <a:r>
              <a:rPr lang="en-IE" sz="2400" b="0" dirty="0" smtClean="0"/>
              <a:t>Broad Curriculum module option</a:t>
            </a:r>
          </a:p>
          <a:p>
            <a:endParaRPr lang="en-IE" sz="2400" b="0" dirty="0" smtClean="0"/>
          </a:p>
          <a:p>
            <a:r>
              <a:rPr lang="en-IE" sz="2400" b="0" dirty="0" smtClean="0"/>
              <a:t>Foundation Scholarship </a:t>
            </a:r>
            <a:endParaRPr lang="en-IE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Senior Freshman – 2nd Year</a:t>
            </a:r>
            <a:endParaRPr lang="en-IE" dirty="0"/>
          </a:p>
        </p:txBody>
      </p:sp>
      <p:sp>
        <p:nvSpPr>
          <p:cNvPr id="4" name="AutoShape 2" descr="data:image/jpeg;base64,/9j/4AAQSkZJRgABAQAAAQABAAD/2wCEAAkGBxQTEhQUExQVFhQXFxwYGRcYFxwcHRgcGBgXGBwZGBoeHCggGBwlHxcYITIhJSksLi4uHCAzODMsNygtLisBCgoKDg0OGxAQGzQkICQsLCwsNCw0LCwsLywsLCwsLCwsLCw0LCwsLCwsLCwsLCwsLCwsLCwsLCwsLCwsLCwsLP/AABEIALgBEwMBIgACEQEDEQH/xAAcAAACAgMBAQAAAAAAAAAAAAAEBQMGAAECBwj/xABDEAACAQMCBAMFBgQDBwMFAAABAhEAAyESMQQFQVEiYXEGEzKBkUKhscHR8BQjUuFikvEHFRYzU3KCorLCQ5PS0+P/xAAaAQADAQEBAQAAAAAAAAAAAAABAgMABAUG/8QALxEAAgIBAwIDBwQDAQAAAAAAAAECEQMSITEEQRNRsRQiMnGhwfBhgZHhBVLRQv/aAAwDAQACEQMRAD8AvXD3BUjgGlS3CKItua7NBy6jm/aqAITR5YVCxFOgMg0AVvVUwWa7Xhpomohj5zWk4WiG4cr0rYzvQNRAV8qDvHNNblvyoHiLcU0QNC9xXE1PcFQlaokIamu0u1rTUVwUaNZ3euUMxrIrAKZRoVs7C1ILkH9K4UUc3KroUN7toPlSulyMr7HXC8ZoMgmN486fch50zMQf2Kq9qySYgk9qaW+T8QviW2/y3j03qWSEXyPFy7BXP+N1MyrtGaSW7LHocb4qweznBF3ZXUkR4gcdf7VbeD4BLS6VXHWcz61J5Fj91FFBz3KFw3BGdvuqw8JwZAqxG0D0H0rXuwNhUZZdRRY6FH8NQl+xFP7gFLOMuLQTC0JLwodzUnGcWOhpbdvk10RiyLZ07VnSh9dS2mmmcRbJFFTBBXGk12oNK0MjFt1v3dSLW2NTYSGKytzWUAkycMe1TDhmA2o10iov4kjzqlt8CUhdetsNwRQxqxcPzIEwwoi/wtt9wK3i6eUHRfDKoXIoixxJqbjeB0tgY6GhPdwc1ZVJE90Gi+TXJbvWWkGnfNSos0uwxrXQtwCiOJgbGhStFIDYHeWo1FHnh5od7JFUTEYI9RGp7gqKnSFsiK0z5ZcsgkXLeoH7vnQSr5Ux5dy17uooJ07579u+1CdVuGN3sHcHyq3caF+GcCennV14dYUDsIpLyTkpTS7NuJ0+o608CxXnZp26s7McaREODt6i+hdR3MCT86nrgtQ/G8XoRmGSBgZyegwKhqKBLMBkwKA4jndhAxe4FCxM+Zj8aoPMfbG45vo+hNAB8UYEA6Sp0nWwKkTt6V543OXUOBlmXOqJALABVJzkkTET6VDJn08IJ7dyv2yscRfFq3qzJkjBEdD0gkb1YUuBgCCCDsQZB9DXzZy7i7tkXJuFTKgqFmVzBk99UgiZq8cu9tbVtFI94WEeFmxjwlnySx+FoEwVnEkUsM9L3zHp3F2mOqWgBZ/TNVHirjkkZp77M89e+ha4kDBDBYBB2MaiY88fTNP1tgbAD0FduLMquicoWUvhfZ264VvCoOZJz5Y86V8dwT2nKvvvvOO9ekO0VB7pHPiRSe5UH97mqx6h3uI8So86s2Zouxw0HNWzmPKLeklFh9xHXyqrXLtVjPXwI46eSS6KiV65GpjQ3MOb2OHtu7OrMv2Qcz2PahJqK3Mk5cA3Puf2+FTU+SdlB++qRxvt5fuT7pceQ/PNC20fmF9rl2RbB279lHb9jvRfNOY8PwvhgF4kIIJHr2+dcM8zk9jpjjSEF3mfGsSSXz5t+RisqJ/abiiZUKF6DSTHznNZU7Y1I+jVXFcDhA3WDSe/7XWFgBXJIBI05E7AjqT0iQelJeO9qnM3OH16Y6qCCd8AZO42n5dOt5UuGc1F5t8mHeif4bSoFJvZT2l9/aD3GtieqmAfPcx6TT+9xIIpHOT5KKK7AUDrB8jS3mXB6jKR6fpTFnBmKGuWuoqkJOLsEo2gBeA67GsvcOy0baLd5qW7nyNV8SVk9CEDqeorLbRTQhZIbB71zd4JSMfUfmKssi7k9D7A+sGsORkTWXeXsDC+Idx+BqC6joYIpkk+GBtrk5u8OIoG9ZE0QzmoWE1WKaJto3wbqrrqEpPiHcdaufJeE90x0ENacSD1B6T8vyqkaat3s/zNBbh2gg7E1HqYvTaKYZK9ywmtRQv8ap2M+dTK/wA68xquTtMuqYoG+2mSxAA3JMAfM7Ua17ypP7UOGsOCo06TqJEwB1A+0ZzHYH0IbpGPJ/bjirBuG1YOoXbwe46sJYx8BwCNO+TNUy+jacquHlekwJ/y5GepjyrRbVcMeKGYyfnDY+Rim1s2whkguiKQGkagBLKCJ0ySTJ/w1w3qdsKEF5bul7jN1AjMkmenZTI8qgscQVAGsxiR+Y89/rVo4W3w1wPru+FUNxBsdRZYEGRHhyPXImhuI4O2toKsknxMIGGC4B3DHJzMCRjeaSSoxdf9mXFo91SeJIKAFgCQHBAXQR2Gnr5RGK9D9pfaa3YtEhgHIlBIE9Ou/p1r5/s8eeGdntKPh+MSJmDsDgY260Tzz2mucUqsz+FVwg2XEHT1zPXNBZNMaRj1O3/tKQIvvrbBoBLAjSRtqB6znGOvarRyD2kscUNVl5HUEEH0M9RjFfNPB86cY7b4kESCJHUVdfYD2n0cSilFVbmIVQsEx4tsiB1NPDJJbSBZ74HFKObcsVyXBhj54PT5VH/GUNxvOLdtdVxoHQbk+g3NdUW4u0BpPYT89VLVi4bjFBpIlTBmNge/968j4rTcaXItcOp2nLH+lRuzR06eXQ32t9r34y8RbEouFHQeZ7n99BS/lvs7cutrubee0dvT7qnmya2PCGlHHGc9uXB7vhlNq2MSPijzP2flJqTk/syfiuCcznaepjqfWrXwnK0QiACe4GB6dq69xeF7x6FsrqnclgVMGTAQSQeu0TUrGAl5Pbj4Z86ymCKI6/Wt0DHn/DcwdCGBEj7R332LA1ZrXtho4RrQXTcB8LIJlSZIaQdUy2KpcyDI0jO2Af3+VaGZMkY2mM9/SpqbjwScUyz8v4xZhVY6mJYgHcTnSCF2OQD33nPoXsZ7Qgt7l7bo7Lrgg6TEAlSfhG2Nq8c4S6bbA53JJBGARHoQY7VcPZ72hW1dNxvECmgAeEqCQ0CTpbI6EV0dO/eV8Aa22PadCnIG9cnh52Oexqo2va62bf8AJV2Y+GNJhCcS4MYG5g7Cs5F7U8QH0cRbUrnTdQafQMpO2Nx9K6ZSSlpTAk2raLPatMHA0zP0+tEXriawrAg9xQF32jX3be7ZRcjGpWInzAj8apvHc64y/bDEtZvoYHu4KXAftFGnzBUyM/QyzJPdfwZQdbHo76Vyd4gT1x3pFw/FFG6RO1LOVc5e5ZjiFFu4DHhkq/8AiUZKdiJ9KmPFWxuT/lP6V0YZY9O75I5FO9kWnhhqTUI1dv70RfQRLLJqucP7QWUGWeekKx+RGml7e2lwXWcKxs6YFtlgyPtAiY69/urmnJRfJaKbQz5hwDSSE0jqO3nSS3xdtgWV1KgwTOx7UBzX/aYbgK2xbt/42YH6D9RVXPH22JL3g0+c/cN6b29xVJCvpU3yWPjOfosi2C5+grvhOfWzhwUPnkT60l4fmHCrn3qsceHSwH10/jiun5nwzg62APkjYEAQTpjpNT9tyfFf7DezRuq/cu/AcZA8JBXyNOLHO7QuW7TuQ9z4RpJHzIEDrvXkw460mbV5lPkG/CIoq17VkMruA5TIbQw+oiMZNNLqYZFuqZo4ZQeztHs97jVVTnavL/8AaL7S3FUZEFZwCCJB/wAWPnXb+2LtbLJ7uSsjORP/AJb153zvmSkG2JBGXaZBJ3EHIrj6ia4iOk+4vPFEyRpEAY3gHEAkZ3ozibKklT4bhSU3/mEnZiYC+EzntNJ7pBEgGe/SjeF4pQwDg3IB3aM9MjcCAc9o61KKS7BCuItqpGlgR4YknVIAODEqCZx8ulRXmKqJaCB0IHqQB8hUI4oe9AuAsuTAaDkCD8oP0qOwC3jefD0PfIj0G0Z+6kknzIwPxF18+EtiPCJ8sxQ63oQKfsjr+Y8ppgrDAjTkkQdz+xUovLGls9zAPp6QDt61taW1AoRe9BeQIX5/XerZyk23ZD7w2ntmQSsyZxJ6DfOcmkL8NbDZETB37EfZB67RNTXGDGRAPQ94gY7dPPrNWcotbGL3xHtJetgauJcnYqESTBjtj1PypZcPE8YSZKr5kkn1P+g7CkfL74DBgQSPEdR+Ly2kT3r03knG27lpWUBRB1KpBjMdN/70FPsUjTK9yjkyWiUIl8Ek57/L7qdopS46OAMeHBg7faO5IzA2zQ62wG8OvTJ8T4LfUk9OselTJcUXiultYWSzSTiD8R3+RPyrDGmVj4fujag+KZfeL7xtT6gBrbAJMDSgwDPUCmDXoOIBNCe0PBStq6ianOnKgkmCizgE4DH6UUrMyclRW6gvt4mgAiTnPet1rBR5mL6MRMZ3z2xE9BUV/hZDMCBDaQPMwflv6VAOEIJwdJ2kg/hFc3WMjYN5dfXPkfrSxS7ErJ+GtOAxywG8HaOs9Yo4cIRpZMq59P3saB4XmRQFSDB6fpTDh+a2woViT02OAZ2+tGmMqC+W8bfs3QLWnK/anEHGx3qzfxnMj9sfRv1qoW+ORnxAGnTvp0juDmKunD3UfhArXCqiAX16WxsdcbnvGafUMqZyvE8x/wCp9z/rXa3+Yf8AUP8A6v1o7mHuzZVblwosgaw+k+UNHXbzqXmCoVth7mkBhBmJPRfMHtW1BoW+/wCP/wCqR/m//KoOMt8S8e+dmQH7OvVnsdU7xTjjhbPu9blc+HJXUe3mPKjeDt22v2p+IBiqnrjONj86Fmop6C3g/wA+CcSzZ6Ym7W+LW2BLJej1/wD7VYOECBVkHxEnABiMTkY6URzAoqAsDBaIUA5MxvQMV1790FVFlQNCsNTNsRjrviu+EvXrnw20iCd36TPXyp/zNB70D+mysdNlnfpRPs/fD22fTpJRuurbw7wKJqKf/GcR4T7tBIn/AOqY9YepLXEcQSRpTGdron6vTPjLI/hHJnIXoP8AqLtnyo32X4Ue6teQ3Pnccn8aP/mwd6EfGXeJts66B4MED3hJ22GsdxWOnEvaukopUWizfGCARBBljnP+tPuduFu8TcgMysCAdjMDJoxCDwl/EE2ZIAwNQmB9aAa3KDwFqV0rw41aSQ2Ixifgz6TVb5ha03DrE7z5ntVx4XiimxKws6pMDp8PXPSkPMOZFiGiZmJjr0n51GUqlsLKhdoLBfBpU+fSCCT1HpFc2OFa34pJ6xHrnzxGw39KNtQV1MY6Yj5fiPuoLieJ1Eg4AG3l2J7frSqTeyENJfFwkt6TH1yd5xXd1VI0qZAHc7dzUDcMzdSo3CgQZ9em/wC4oXiW04BnEH+/briqKNvZmJnQjBZQCMGcDG87UO76cBpAwWneR02xmuv4tipUkAESZE9enbf7qhBkEAjUO8fd3qukx0RjO3QjfsJgVPw+ZiTGfPGcjoPxmt8NZGmSJ8Mgd9wQegwZ+VW7gOGDgXLeqSFFwEDDAgQIUYP69qWTQUrKcitM7GZ/YFeg+xHCXW/mIwFtsEFT4oO8jYjbrVT5tbC3i64AeT9RMnYmZ7jevQ/ZzjbRtstuABLsqnVk57ADbABPrSy3oaMdye9w9xXY3GLLnT0EYO3z61LxnGWyyMpLME0sFU4kEGWgLgnImcbUs4bmT3rsNrIUGdTiV7fy1wNvWoeK4C4Xth2Zlcx8UAT00qoGMZNGygx92Sf7R9xzSDmPHM0qRcZROHfRbjH2ZAb5g1aGTSABAjAn6Uu5vyxblknSJAMY7hsbGJJFFAYoS/xQACJZ0QIgwIjpFZVk5Gobh7R/wjp8qyhbMeV2+GLyQx9BkZxihLvB3FkkT0wCT6xWm4okAzkZmB+zXXDcex1GcyPUj8t9qRKaI7A9y227T22xPrRa2YtqcETBgjv36dKj4nimaRMx8pz9+KHsXh5b5FUWqjcBbWAZkkGMeWTuYz2q2cNxoS2qtMMsSZwRsdj9KQcK3vS+mFJGJO0VZOCdT2x5jz86YohvzDjEC29WzQQDq6dMKc56gVJzLjUi2HPxEMMN4iIgCAc+VRPa9/btkFf5bBjkfZGwkjNF8w4H3nunDJFolzkZMCAM+VKMR8y4tA1vVP8AUsTnHTBmO1NOXup4lRJlbbMM7g6QTtn60FxnCh2t3JSE1HcZkRjOKnt8Rbt3hdZ1j3TIBInLKepwPDQCJxzEIbSlCWOrRA+LOYOrcedH8+5kiKmpCVY43+KDAwQQYJoKyFY8O+pIthj8abtOCCZ6DbvRPOglxbcOpC3NWHWcCNicjPSTR8gBnOHYXiVEkWlxt0E5g9KJ5I76LupAg92SII79gABmaX3uaW3vuQwX+WQNRgHBG4mKLtc5tBDLKWa2VAQ6h8RO8Dp+NYwOOFd7VvS+kZ1ecbY9aM5Rwzq41XCy+EAfPP41597Ve0j20tW7Tx4dRjffY/SfpRf+z32sY604hxCaSp6xqgiB6jMd56UdLqzWrLbz++yXb7KJAYEiTt0iN8xijOAvO/CXzcEE2pGScMARud4pXxnH27r8RDKNcEBtQnxDEgY2NGNzW0li5aDBi1sINIaBCgbkeVAx51zPimlVAztHlMT99JuKueBY7mB6H/QTT7i7YKkgS2mBD4MEnIjt50itcQdVsjxBWmI/pIP5ffSQSTJS5MS82ptUyoj0/Tahr1+W8PkB0plftDWXMajk5x8h3yaU+5JuRJGd5zg9DTwpuxQu3x5Vc/EIxGdOfSAcfrQd3iy5zkxn6zWmtQYHbJwemRIx2H61Ny63bYnUYXqQPXO+PKqKEVuE5WGVuhAmZjEiYHWuLHAzG/7yD5is4twGgEEQIjtHXHrXH8YwMhoxH1rU6AOLspbDTA2DDExv0yB6U29kOe27d3+a4CxHwzMyIJjOST0+dVe5xeoQcQN4323yM43rLV1DAb/MMEH86TRSDqrgd8ZxthXvr/MuhmBV/wDDkkEFpmT/AKRUfJ/bO7Y1BFXSehkxgA9fXHn8qX6EJ0xJGxBkx5D+1cJy07qJhoJJ7jGodAO+BvTLSw6m+D0nkvP04hi8aWgBl3nsduo86c8Tx6AICG1apELjeN5AGRVY5LaeyPchrSknw/bYDeO3nTDiOJu2wNfEXI6e7tgfeBjrvUyq43Hbn4pGZIofirt1U/lm1BbOsbAQZBLqN/Kl78s1Ze5db1fB+lV3mzLYktY1JqKh2ZzJAmIG34YrIJbOXX7KW1V+Itqw3C3LYAydgBisrzr/AIgTpbsR522n/wB9ZR0MWxb/AAsJJbr0g9GORuNhQHD3CNEdSfxqa7wzKmXTSuwDLOewmTvW+D4VSoY3EUjozwd+0VW40TQWtksQpGNyZzQ68HLYoocKHAPv7InoXM/MRipV5QuZ4qz/AJp/Kp+JBd/UOwItwJBAGT9PKnFsMWKhSCpEjSDgifPpUCcstggm/aMNMycRGe36fLJN3lqvxN4jiIXVqV1MmGLHST3A0+oNLqh8V7fuMuBhwR8aREFhI0A/IyMfKnrcKPeLpAgfENC/eYkUl4fltuQfesxmRpH5xU6ljxJUP8NtWBK93YRMSNt/Op+Nj8w2M7qg3lC6dCiHAQRMGJaJG461vllybnEKVQKgUKcSzFSzfLK/WkJsvbvOWYSwVlEE6hkfEQPFpjHURnNEcPy5SzXtekuADqCiNIjrIGO1PKUI8s2o7t8attkJPgVRIMaSSoK6jBgeNc4o1uZ2uJbhXsnSGcFhpAwCNQMg7QapHN7axcVbk6SoAgQ2oAT3gBF+n1C4ZOIIRfEEA96JWB/KViGEjMBonPxdavoVG1RvY9K5xdQXfCwhrfhK9fiOCMbZphygKLVtMlihIkZIgsIMZx26VTLHKr1yzacPpYahJgNnWDAAPiEn0jFG8BYu67yavgYRByGa0pBB6YOfOTGaVQ2M5blc9peDe41ooAQUKjxDJQtqEeWB6mKJ/wBnNoLxF0PA8CjOcm7bjb0oqzyCAiFxvcZTpgiQoE9QPLuKJ4f2aIVwrlWY2zqjHg8RgYIkk9a08uOEfeYr5COfe0Nj3t1EukPAt+FXEMrEHMD6zVv4IoEtjUNWhSZJkyNz1zmqXc9jrZZmZhJkk53OZ+LvTS7y9yQRciFCnwySE1RucYI+lc76nDWz9QqxJwIHvNLY+JTJEAiR338wKi4zkKe8CLcUAnDSPKZI2yx38qNPsqPetd99cDklgVgb75idyfrXX+4tOn+e8LkScAnf8TSvqMPaXqK02S+0XJ0Xhrj2nVigDAA9AQWjMRAwPIVWeV8G15luQQrFhIxkHt6/jTbi+AtFQrcQ0BicAfaJLSQuZk0nvcXZ4dka0zOFfKbYVs5OM56darjlB/D6GdFl5lyFRZZfeAvodoJAJhQOm4Bg/Oqhylj7i9aWzca42NQmFAIInODM0/HtBZOl1cK2ToKSq6yJERECknLuPTXc1OigmZNsMCczgqdPpVIS23+4W12Jrfs2/uzcuFQqgGA8lm28R6HJMVlz2fAF2D8CFicGCFB098zv/ejrPMbIEfxCgZwtoAGfILRVrjeDAIF0nUIIiFMiMqFzSvMv1/h/8MkgLl/sdcLAXvD8EhYOn3gDLqz2Oe1dX/Zh5jSR3wM5IkQfQRnvimJ5raKqp4gaQIxI6AfPbE961wnGWEdWF4sBOGJxO0AD7tqVZvN/Rr1ClGiu8l4LXdCMdB0zq3gggbGNttxV65HyvTYW4wUhpGO6sRPbp0Pak3FJwr6yrIjMpUtB+1uSJAMnNC3OE02j7viFlUIAUQTgwPikduvSjqjJ3ZkkmXi3w2oagRqtnInIUwBIHTf6GpV4b3iukjAB+hj/AOVUdveG+jabb/y8yxiYIwdJ0t5frUtlb6yAtokrpzcbykxpycnt+VZPdFHVbMt/vAMAjGN+1IvbRQ3A3e8qR8mFScJeYMGcLOmPCGPmZ8WfKhfae4r2rdos0NeVS0EQH1DAj/EN52pl8QvY8wmsq7N7GWpxef6D9K1VvEiT0si9rOCRUtBRBa4Bv5H9adnk1jqgpXc5Ql0gXOLdmBmCVWPMA/jTGx7N2N2BuebOT+cVw+yzcIx1VVg2MfhOET4haX1YD86h9/wg+HxH/AGf8Aaa2uVWUHhtIP8AxFFKANoAkdP7Vo9H5yYbQk/iAY93ZvnPRVX5eOPwobkS8QqMpsLPvGOpyRuZwNJkZOad834s2bL3BkqJg9cgfnSux7QOU1EKGxiHziZEKa68PQKcXFbrYSWSMXuMRZ4k/bsoPJCT9S0fdWl5O2sueIfUVCnSqjAJI/E0vT2kMx/LP/3P/wBdTWfaDVIlFMYI1n8U/Kqx/wAbXEQPNEP43l6OQbpmAAoGofCgQAeIloVcDJ3OTmu+F5TaWDoTH+ET6n9KVcdz73Vn3oCu+rSQWaY/qkqIXyHf1hyvFEgbCQNs/KkzpYPj2GhNTVornDctF3iuLUQqq9ptp2ViOoIzB+VG3ORg+6UMNCW2tkAEE6goJJ6bUVwXLtF29ckzdIJBAxpBGAN96OFr1P77dK4cnXxXwKyiiQ8HY0CF7k7yZYlj6ZJ61Jw/Cw1xpM3GDH5KqY+S+dTKD+/3ArpHkYHz/U1wz6vLPvXyDSOhbArv9/61GG7/AF/Sthgcnbt3qCdhOif7frWaJB8hH51prsZ+laFyFjrvW2CaKTI67j86gbhwfn+4P61MbgUg9u9D3+NUz7uLnSAREgwc9NvTzoRhKW6FBL3J7RnUvrk/r99V3k/JbbG4rsGM6lg4KMJVvmIx0q0X7WtIvtAjOkwB3ltyKqfsvwtn31wQVYeK2dZ+Ek4H9QEDJznau3DaxTep7VwI0Hv7KpnSxHyn9DUP/Ca/1/8Ap/vT64bikQNa98Bus9QCdjgZ7Dr1b4tGMA57EEH0IOR86h4+ZK1KzaUV/wD4WHf6VE3sqOjD5irZjpmuYBoLq83mbSiqf8LHuv31yPZdv6h99W01wf3vR9sy+ZtJWV9mT1YfSp7fI9P2p9V/vT/VWi9B9TkfLNpQvTglH2R9KnVY2onTXBt1Jyb5Goi1GubqgwGEiQfmMg1MUrgrRUmuDHHvD5/fWV1p8/xrdP4kvNmJnK7EAz3XyqL+EsmYQLnpIk/KguGti4PfoCsCDLwAY2YlgpAmfvrLPNFVvFxNkr2GYM9wYI/flX0NE0MDwaSYkY6O34TE+cVIOHXI1PgZ8RPy8znfeqzznn1wDTZUzJJcBWEDYrEjzzt+AXL+e8TPidRG5uBl3zEqvatwEee2CqvC3N9R07sx+2NwTnE/sUoTg7mn/ltEbx5Udzoe/sFLUOzMskGdt8zRa3mVHZ9KuIhGOW1fCd8KTAmZzt1DYety4leOF352iOXHDI6b4FJ5cVtBvF71mIVApkIMFiYwSZA7R54EThrgj+W/0P6U24XngYSykvMNsAIEQo1HA/OiW5onRWnzj8jU5f5bqITfueoHhi1Vld5xbb3XwMBIzBj8KvloDYfQD8TVW53xvvLekKR4lMT2M7U2t8aGiFb6V5/+Q6jJ1Wmco1z9imGMca0pjfWIx+/Wt6/3tQfDX5x29MVPw90u+hNJb7/qa8vTJuqOiyfjkuOFf4bYTQPdKJkFj42OoaiCOnahuAZgGV21qDKtABUZGlgAATIk4wZAJqTmdm7atsz6kBUrrXIBYEASDHynvVb9mL1y3LKrMWAmIgdRqDYyCIidjXoVeJ6lT25S/negJdy0Jn0rm+S2AY896Uc5biLgUxp8QEWwskNjIACkbzP1orguDZUCvdZo7qgHn9mSPU4rl8OMUnq+/wDQySbFvMOM4oMtsNaMida7wSVnScAyDicwc04/iHZfgZMDLQJ7kqCdP31DwLiZIAlQR379hHcijrxxIyMU+bLHhRXzr/hpR0yashHCEjxMWneQI2ggDoPnRikFY/ChTcP94rdm7neuZyb5AqB+bybF4dfdtH+U1RPZrUvF2gc79Z+w1X7mf/LudtDf+015/wCyNhn4q17tHdgxJCifDETAE9d69HoleHIvzgSXJdOOtObg0uyjTmMyJ6DYkY6HrUlrhJzcPvCNmjSwwcyDvkwcHJqH2idrdtsMtwYXBkE9us1xwN+69sOot3FIGkqxBwIIYEQDNT8PI8ClaSuvL6/35mfJg997w6GU21MeLckRIBAxHfvjzrjjedNbI1WLhGfFjYY1YmVmRPkes0O3Njam37t9ZLEAENkksTAzAntRPB89soyBncQZh1bOZMA4k9hVI9PK6cNXlXq9JrRnC89R2RRBLGIUyywN3BUQPPNNdXf9/Ogv4FGbAKvuIYrJjcQRmBXb8LfVviEYw0eeMRI2yc461zzxRnvjTS/W2H5kpM7H8BWs9vu/MVFddxGu2CCd1aR0noIOdvvqP+NVdyQezKfXEj8Kk8M12AEFvKta/wB/uK5a7iSB6j9a0WB/vSUzHTPmtMR2qO5+5/WoNTDYH5H8qZRsFhEjuf386yhTcbt91ZTaTWV/iUtWXDSLwJbXIAhjHiGIjH76EcXznSh0KgJMQNM9vWIG4iguJssRpIuEHqVgGeu1BWeEY4AM9/0n8a9ylLlhDbfB3CdYYhh1QAR6EGaFte8ZzqkwWnT8Q2k4yelHcOG0+7IhzspgBvQnE/4d6G4FbmoqB4gZK7Qevoenyoxtcg09iXheYqPDEkmAQJEkxJAG++BvRdmxaOuPmxEn1yDnP3ilXMrTIdZAyQDnfEiTJzAORWcIxeRMLPfGJPiOJI/e9aWNadSbQuht0a4z+WFhibhyY2C9iepmibF64q69AKsf6zgEk5+pya2OCLMHUgkYycMO0/WirHBNpY25ZRlrf2k+XQb5286CepV/P52C4UFcv420krdDI52DjB9HG9MuE0gkrqA33Pct89zSc8MrKVgBexnHlP6VBw3EX7TmyHYqFDLn7MxHp5VzTw6t4yKJJdix2EQS0k577kktAB6yT/pUtm6q7AKCfsiN/Pft2HlSm+XBUTlRJ1Zlm8TTOMYEeVRsbkQCMjGkAE9Ttk1HwJNbSNTQ35o5YIoJYlwMmYHU53ETTbjUUgXrY0kHRcVcDyZRsAe2wxG8Csi1cKAKCVGS+y+gYmCI/eaJ5WWVOIUtvaJAAMArkZON42p1gajpbsopukhmt+d5rm+uvTbUEs7BQN5ncfl86rv8a8LMyMHpq7H16fs0x4Pioe68mFQhd9rhaDJJIPu7behYVCPRPVdhitD1P5r7fX0GvMdCFDaaXttqNwQVPcIDjQN9RktGIEFpxza+c/xF/wBPfXY+muAPLaqmb9wj4iCesRv5bD5UTwfviMbKDM/dudqs8eRbQdInTa+RYm4zX8cH/GAAR/3ACHHnGrzO1RTHXPn+opJ/EsnxNqadgIA2wW/QfOtcXzBoWABKztiMiB6EN8oqeTppTVur9f7FphvG8YzEonQeNowARsB1JqmcJzANctpoUIWUQSSYJA6QJ9AKcWOMdQdvF4iSNy2arHBnS6N1VlP0INdnTYtClFfjFdl44prq3kso5dR/NCXGZlAEAKDJK5VtiPi8qm4W6qa3tqVBb+bbJzbYx4uxUgfF+GYS2+ZsLr3IksAonoB0qS1zcm4CRpYLDdmU7z6b/KjOMpVCSuopP58v881Zku5aEM5xtvGfSguZ2g2hHEh3AgYnTLZ8vD+96rfD+0T2mYQCkxB+zHSZ2ptyPnPvOM4ZmQBFLvHfQrHPb4CPnXNj6HJHImuN3f7bfULlsH8Y54Fjw5C3XYCXaW9xqz7ors90BgdUkDYgkEjVtWHhF28Mz4XZVxJHgWFjO0VWrvPWuBldGYszMzDq7MWZvmSTUnLOcEEAzjrnAkAAk7STufyz0Tjkfw7ff9fmLY442/etanJ98gckjZlXMkEbxA3/AL0XYvpdBIAIBjIxIA2n1j60NxvNdDMoXGo5MSwBInyB6D1k7Ul4HjTZZgq+B/EF7EYP5VzZMMpptr3l38xt0WDiODVuizgyMEQcZ61CeAKqArMIEDxSBAxgzS9ubn+gj0IrTc2PZvuqKxZkjP5DBLNyP+Z1O4nczG80Oq3cyV8t/uoJ+bv0B+taPOHxj5d6dYsvkvoLQc1y/wBFQjvrI/8AjWUrbm7/ANP3VlOsU/8AVC7+QLbv3lxkR0+XkcVK3HXMzEx8RJMTUnD353DExsqmPqTFSi2zCFUAd3ZTH/jsT66q7vmVILepgFZlbVmDEA92JG3z3qYvdQBVvEKpkYVhJ3IBx1PlUicpBKlnlmIkaSYHcncmn9jgbKkldIO2xkx5kmKz/QxV73v7xUmCRsdMfONvoK4Xl11SWK6swZBifuq3W7QDYiI3E47x19T171NxHQoAYGASMeZHQeVDUw0Vzh7V1hASMjr951TArdyzfDq3i1AnSyyrfIjMeVWWy+8yTuB+JP7xUbswJjrjpgHsepPlSq07QRTxXMb1zQ7quBGorbOod38GTIwSJoEcO+trmkSy5LEGB0CgQB6VY+W8JpaXJJjAImOmJxii2WRMiZnac9SaxqFMLrvBwwGrBEZnIAxncYqDjODBBGlyTgQQp+77+lOLeB1bAkDBxjWB1xAI8hQGkGYbUXwRIEeWPX1qalvRRx2s6FhAAJuTH+E4EAxDHaueIsIMAXPEdOYmAQ2M7SFme9E8RZbSIi2vU9h0A7nEwO/SgbyhwXdtIWFCsckbyenmfp0FM1uKmDKELqMgMYB2Mggb5HcTUPCsNdy2FJ8R1kuPDGoCP5ecSaKCg/CAFJEu2AFUyTnP5UNxAuK3vRaIkliJkZzmP+6NqpHigamgscPjwAEd8g7bmuGYi4sHIUjPwkDEbTuZz9ai4pnxoDKhG8sSrdQwzBzW7PDhQI8TAHJDGJIJicDahVBcm/xHDEktDKIMZ1nftXTIsIHuID7ucgydTMRE9qk4e1c1sxGhD4naNugC92OwFMLlncvAYzgkEAQAAIkHAHrQaBYi4ThdSK2tRnSR6Yn08/Oq1au6XwTg7k4HbFWi6jWgWjQr4yAdJ6MB/Tj5Yqv8Zy26uANS7hh29fy8qrClbEkNZAHguKwA/qVZ+pB+dQWbNwy5JgBplwSN4xM/dW+F5cwCyCWONIBP0AyTR97hTBTBuEePEaFkeEx1NIn5DMT805aFGvUM+I7faEnAJODTLk3AOiWXZ0V3ZzatP4TcQ2yDcLQdCnYT8R+Ux8VwfuyuQxiBjy+sit8VxHEs7OyFmO7MpaYGN6rHK0hHFHFjlt4qDoaDvJ+RnKiPuqPi+H0NpMwRDBOvUDBKtkbb0G7wxMABsnSNj1gbjzAphd4JWUMhn/tkgnv/AIazk/xGpE9kA/EXnG5yPXyrV3hCWtgEyQ7SOw0jqNp/CpOB4WBqvQiD7b7kf0qpyx7R9ak/i7Zdm0Agrot2/tIo2OofC5JLH6VLTW49kX8G39R/yj78VpeAuEEiSPJZ+Ugb024JIA1CfrPXB9KJ92NlMfOAakMV25wdzeDH/ZXDcvuYgOQZiF7bjbzFP71gEfaHod+9DpwsbCSeoYjbIBxmmQBP/uy5/Rc/yn9KymrAz8Vz6k1lEAutWmYk5J6j79qJs+OMGBgHYf8AiOprKym70J2JraqJlobYDSZP34HmaItqoMFvxie235VqsoJhJrV4HMYmCQTk+cii7XEJvMD0/YrVZQGO2up/V/b1kVo3wBOqZ6/pjzrKytZjlbhMLOTvI38gevSttdGx6bQD85zmsrKFmRhVXAPUdiQR5hg2D6UUnEEZD5iJhCfqVJNarKNWawK9wGs6nvXHbsXIMdgqqAtZa4VRspwN2zHTcj863WULCG2uINsRqw0AggQYP31BcEXR7xSbeljsPiIOnc7Ax8pisrKKACXuDYn3lttJjOAVbyZZz9Z86nBuf0WSTufENu6g/nWVlZGZw3DXXI97eEDKrbTSqdDpBJ8R75NTLwKKQRLHuSxI/H1rVZRbNRvieCnDwV9TnEdqW/7la1/y7hQdidS/Qj86yspbpm5Mu8LxRWF4hVB/pt6cHzDVzwfLrigqt0k7wgX0JJJma3WU1sxOODjUYlj1lZOIobibbgrOoqx2BHhP1271lZQSMG/7vQiCkg9CoP4bUAvs7ak6Q0nszLHpByaysoK06RjpOQWgQWVmM7sWb60x4Tg1SdKpAxBWJn1GaysrXb3MS3B5T5AHH+lQG2dxn5VusoIxq9JA8IBHlv6jb50NeJj4AY3In5GO9ZWUyAL7lpyZj7zWVlZQtm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data:image/jpeg;base64,/9j/4AAQSkZJRgABAQAAAQABAAD/2wCEAAkGBxQTEhQUExQVFhQXFxwYGRcYFxwcHRgcGBgXGBwZGBoeHCggGBwlHxcYITIhJSksLi4uHCAzODMsNygtLisBCgoKDg0OGxAQGzQkICQsLCwsNCw0LCwsLywsLCwsLCwsLCw0LCwsLCwsLCwsLCwsLCwsLCwsLCwsLCwsLCwsLP/AABEIALgBEwMBIgACEQEDEQH/xAAcAAACAgMBAQAAAAAAAAAAAAAEBQMGAAECBwj/xABDEAACAQMCBAMFBgQDBwMFAAABAhEAAyESMQQFQVEiYXEGEzKBkUKhscHR8BQjUuFikvEHFRYzU3KCorLCQ5PS0+P/xAAaAQADAQEBAQAAAAAAAAAAAAABAgMABAUG/8QALxEAAgIBAwIDBwQDAQAAAAAAAAECEQMSITEEQRNRsRQiMnGhwfBhgZHhBVLRQv/aAAwDAQACEQMRAD8AvXD3BUjgGlS3CKItua7NBy6jm/aqAITR5YVCxFOgMg0AVvVUwWa7Xhpomohj5zWk4WiG4cr0rYzvQNRAV8qDvHNNblvyoHiLcU0QNC9xXE1PcFQlaokIamu0u1rTUVwUaNZ3euUMxrIrAKZRoVs7C1ILkH9K4UUc3KroUN7toPlSulyMr7HXC8ZoMgmN486fch50zMQf2Kq9qySYgk9qaW+T8QviW2/y3j03qWSEXyPFy7BXP+N1MyrtGaSW7LHocb4qweznBF3ZXUkR4gcdf7VbeD4BLS6VXHWcz61J5Fj91FFBz3KFw3BGdvuqw8JwZAqxG0D0H0rXuwNhUZZdRRY6FH8NQl+xFP7gFLOMuLQTC0JLwodzUnGcWOhpbdvk10RiyLZ07VnSh9dS2mmmcRbJFFTBBXGk12oNK0MjFt1v3dSLW2NTYSGKytzWUAkycMe1TDhmA2o10iov4kjzqlt8CUhdetsNwRQxqxcPzIEwwoi/wtt9wK3i6eUHRfDKoXIoixxJqbjeB0tgY6GhPdwc1ZVJE90Gi+TXJbvWWkGnfNSos0uwxrXQtwCiOJgbGhStFIDYHeWo1FHnh5od7JFUTEYI9RGp7gqKnSFsiK0z5ZcsgkXLeoH7vnQSr5Ux5dy17uooJ07579u+1CdVuGN3sHcHyq3caF+GcCennV14dYUDsIpLyTkpTS7NuJ0+o608CxXnZp26s7McaREODt6i+hdR3MCT86nrgtQ/G8XoRmGSBgZyegwKhqKBLMBkwKA4jndhAxe4FCxM+Zj8aoPMfbG45vo+hNAB8UYEA6Sp0nWwKkTt6V543OXUOBlmXOqJALABVJzkkTET6VDJn08IJ7dyv2yscRfFq3qzJkjBEdD0gkb1YUuBgCCCDsQZB9DXzZy7i7tkXJuFTKgqFmVzBk99UgiZq8cu9tbVtFI94WEeFmxjwlnySx+FoEwVnEkUsM9L3zHp3F2mOqWgBZ/TNVHirjkkZp77M89e+ha4kDBDBYBB2MaiY88fTNP1tgbAD0FduLMquicoWUvhfZ264VvCoOZJz5Y86V8dwT2nKvvvvOO9ekO0VB7pHPiRSe5UH97mqx6h3uI8So86s2Zouxw0HNWzmPKLeklFh9xHXyqrXLtVjPXwI46eSS6KiV65GpjQ3MOb2OHtu7OrMv2Qcz2PahJqK3Mk5cA3Puf2+FTU+SdlB++qRxvt5fuT7pceQ/PNC20fmF9rl2RbB279lHb9jvRfNOY8PwvhgF4kIIJHr2+dcM8zk9jpjjSEF3mfGsSSXz5t+RisqJ/abiiZUKF6DSTHznNZU7Y1I+jVXFcDhA3WDSe/7XWFgBXJIBI05E7AjqT0iQelJeO9qnM3OH16Y6qCCd8AZO42n5dOt5UuGc1F5t8mHeif4bSoFJvZT2l9/aD3GtieqmAfPcx6TT+9xIIpHOT5KKK7AUDrB8jS3mXB6jKR6fpTFnBmKGuWuoqkJOLsEo2gBeA67GsvcOy0baLd5qW7nyNV8SVk9CEDqeorLbRTQhZIbB71zd4JSMfUfmKssi7k9D7A+sGsORkTWXeXsDC+Idx+BqC6joYIpkk+GBtrk5u8OIoG9ZE0QzmoWE1WKaJto3wbqrrqEpPiHcdaufJeE90x0ENacSD1B6T8vyqkaat3s/zNBbh2gg7E1HqYvTaKYZK9ywmtRQv8ap2M+dTK/wA68xquTtMuqYoG+2mSxAA3JMAfM7Ua17ypP7UOGsOCo06TqJEwB1A+0ZzHYH0IbpGPJ/bjirBuG1YOoXbwe46sJYx8BwCNO+TNUy+jacquHlekwJ/y5GepjyrRbVcMeKGYyfnDY+Rim1s2whkguiKQGkagBLKCJ0ySTJ/w1w3qdsKEF5bul7jN1AjMkmenZTI8qgscQVAGsxiR+Y89/rVo4W3w1wPru+FUNxBsdRZYEGRHhyPXImhuI4O2toKsknxMIGGC4B3DHJzMCRjeaSSoxdf9mXFo91SeJIKAFgCQHBAXQR2Gnr5RGK9D9pfaa3YtEhgHIlBIE9Ou/p1r5/s8eeGdntKPh+MSJmDsDgY260Tzz2mucUqsz+FVwg2XEHT1zPXNBZNMaRj1O3/tKQIvvrbBoBLAjSRtqB6znGOvarRyD2kscUNVl5HUEEH0M9RjFfNPB86cY7b4kESCJHUVdfYD2n0cSilFVbmIVQsEx4tsiB1NPDJJbSBZ74HFKObcsVyXBhj54PT5VH/GUNxvOLdtdVxoHQbk+g3NdUW4u0BpPYT89VLVi4bjFBpIlTBmNge/968j4rTcaXItcOp2nLH+lRuzR06eXQ32t9r34y8RbEouFHQeZ7n99BS/lvs7cutrubee0dvT7qnmya2PCGlHHGc9uXB7vhlNq2MSPijzP2flJqTk/syfiuCcznaepjqfWrXwnK0QiACe4GB6dq69xeF7x6FsrqnclgVMGTAQSQeu0TUrGAl5Pbj4Z86ymCKI6/Wt0DHn/DcwdCGBEj7R332LA1ZrXtho4RrQXTcB8LIJlSZIaQdUy2KpcyDI0jO2Af3+VaGZMkY2mM9/SpqbjwScUyz8v4xZhVY6mJYgHcTnSCF2OQD33nPoXsZ7Qgt7l7bo7Lrgg6TEAlSfhG2Nq8c4S6bbA53JJBGARHoQY7VcPZ72hW1dNxvECmgAeEqCQ0CTpbI6EV0dO/eV8Aa22PadCnIG9cnh52Oexqo2va62bf8AJV2Y+GNJhCcS4MYG5g7Cs5F7U8QH0cRbUrnTdQafQMpO2Nx9K6ZSSlpTAk2raLPatMHA0zP0+tEXriawrAg9xQF32jX3be7ZRcjGpWInzAj8apvHc64y/bDEtZvoYHu4KXAftFGnzBUyM/QyzJPdfwZQdbHo76Vyd4gT1x3pFw/FFG6RO1LOVc5e5ZjiFFu4DHhkq/8AiUZKdiJ9KmPFWxuT/lP6V0YZY9O75I5FO9kWnhhqTUI1dv70RfQRLLJqucP7QWUGWeekKx+RGml7e2lwXWcKxs6YFtlgyPtAiY69/urmnJRfJaKbQz5hwDSSE0jqO3nSS3xdtgWV1KgwTOx7UBzX/aYbgK2xbt/42YH6D9RVXPH22JL3g0+c/cN6b29xVJCvpU3yWPjOfosi2C5+grvhOfWzhwUPnkT60l4fmHCrn3qsceHSwH10/jiun5nwzg62APkjYEAQTpjpNT9tyfFf7DezRuq/cu/AcZA8JBXyNOLHO7QuW7TuQ9z4RpJHzIEDrvXkw460mbV5lPkG/CIoq17VkMruA5TIbQw+oiMZNNLqYZFuqZo4ZQeztHs97jVVTnavL/8AaL7S3FUZEFZwCCJB/wAWPnXb+2LtbLJ7uSsjORP/AJb153zvmSkG2JBGXaZBJ3EHIrj6ia4iOk+4vPFEyRpEAY3gHEAkZ3ozibKklT4bhSU3/mEnZiYC+EzntNJ7pBEgGe/SjeF4pQwDg3IB3aM9MjcCAc9o61KKS7BCuItqpGlgR4YknVIAODEqCZx8ulRXmKqJaCB0IHqQB8hUI4oe9AuAsuTAaDkCD8oP0qOwC3jefD0PfIj0G0Z+6kknzIwPxF18+EtiPCJ8sxQ63oQKfsjr+Y8ppgrDAjTkkQdz+xUovLGls9zAPp6QDt61taW1AoRe9BeQIX5/XerZyk23ZD7w2ntmQSsyZxJ6DfOcmkL8NbDZETB37EfZB67RNTXGDGRAPQ94gY7dPPrNWcotbGL3xHtJetgauJcnYqESTBjtj1PypZcPE8YSZKr5kkn1P+g7CkfL74DBgQSPEdR+Ly2kT3r03knG27lpWUBRB1KpBjMdN/70FPsUjTK9yjkyWiUIl8Ek57/L7qdopS46OAMeHBg7faO5IzA2zQ62wG8OvTJ8T4LfUk9OselTJcUXiultYWSzSTiD8R3+RPyrDGmVj4fujag+KZfeL7xtT6gBrbAJMDSgwDPUCmDXoOIBNCe0PBStq6ianOnKgkmCizgE4DH6UUrMyclRW6gvt4mgAiTnPet1rBR5mL6MRMZ3z2xE9BUV/hZDMCBDaQPMwflv6VAOEIJwdJ2kg/hFc3WMjYN5dfXPkfrSxS7ErJ+GtOAxywG8HaOs9Yo4cIRpZMq59P3saB4XmRQFSDB6fpTDh+a2woViT02OAZ2+tGmMqC+W8bfs3QLWnK/anEHGx3qzfxnMj9sfRv1qoW+ORnxAGnTvp0juDmKunD3UfhArXCqiAX16WxsdcbnvGafUMqZyvE8x/wCp9z/rXa3+Yf8AUP8A6v1o7mHuzZVblwosgaw+k+UNHXbzqXmCoVth7mkBhBmJPRfMHtW1BoW+/wCP/wCqR/m//KoOMt8S8e+dmQH7OvVnsdU7xTjjhbPu9blc+HJXUe3mPKjeDt22v2p+IBiqnrjONj86Fmop6C3g/wA+CcSzZ6Ym7W+LW2BLJej1/wD7VYOECBVkHxEnABiMTkY6URzAoqAsDBaIUA5MxvQMV1790FVFlQNCsNTNsRjrviu+EvXrnw20iCd36TPXyp/zNB70D+mysdNlnfpRPs/fD22fTpJRuurbw7wKJqKf/GcR4T7tBIn/AOqY9YepLXEcQSRpTGdron6vTPjLI/hHJnIXoP8AqLtnyo32X4Ue6teQ3Pnccn8aP/mwd6EfGXeJts66B4MED3hJ22GsdxWOnEvaukopUWizfGCARBBljnP+tPuduFu8TcgMysCAdjMDJoxCDwl/EE2ZIAwNQmB9aAa3KDwFqV0rw41aSQ2Ixifgz6TVb5ha03DrE7z5ntVx4XiimxKws6pMDp8PXPSkPMOZFiGiZmJjr0n51GUqlsLKhdoLBfBpU+fSCCT1HpFc2OFa34pJ6xHrnzxGw39KNtQV1MY6Yj5fiPuoLieJ1Eg4AG3l2J7frSqTeyENJfFwkt6TH1yd5xXd1VI0qZAHc7dzUDcMzdSo3CgQZ9em/wC4oXiW04BnEH+/briqKNvZmJnQjBZQCMGcDG87UO76cBpAwWneR02xmuv4tipUkAESZE9enbf7qhBkEAjUO8fd3qukx0RjO3QjfsJgVPw+ZiTGfPGcjoPxmt8NZGmSJ8Mgd9wQegwZ+VW7gOGDgXLeqSFFwEDDAgQIUYP69qWTQUrKcitM7GZ/YFeg+xHCXW/mIwFtsEFT4oO8jYjbrVT5tbC3i64AeT9RMnYmZ7jevQ/ZzjbRtstuABLsqnVk57ADbABPrSy3oaMdye9w9xXY3GLLnT0EYO3z61LxnGWyyMpLME0sFU4kEGWgLgnImcbUs4bmT3rsNrIUGdTiV7fy1wNvWoeK4C4Xth2Zlcx8UAT00qoGMZNGygx92Sf7R9xzSDmPHM0qRcZROHfRbjH2ZAb5g1aGTSABAjAn6Uu5vyxblknSJAMY7hsbGJJFFAYoS/xQACJZ0QIgwIjpFZVk5Gobh7R/wjp8qyhbMeV2+GLyQx9BkZxihLvB3FkkT0wCT6xWm4okAzkZmB+zXXDcex1GcyPUj8t9qRKaI7A9y227T22xPrRa2YtqcETBgjv36dKj4nimaRMx8pz9+KHsXh5b5FUWqjcBbWAZkkGMeWTuYz2q2cNxoS2qtMMsSZwRsdj9KQcK3vS+mFJGJO0VZOCdT2x5jz86YohvzDjEC29WzQQDq6dMKc56gVJzLjUi2HPxEMMN4iIgCAc+VRPa9/btkFf5bBjkfZGwkjNF8w4H3nunDJFolzkZMCAM+VKMR8y4tA1vVP8AUsTnHTBmO1NOXup4lRJlbbMM7g6QTtn60FxnCh2t3JSE1HcZkRjOKnt8Rbt3hdZ1j3TIBInLKepwPDQCJxzEIbSlCWOrRA+LOYOrcedH8+5kiKmpCVY43+KDAwQQYJoKyFY8O+pIthj8abtOCCZ6DbvRPOglxbcOpC3NWHWcCNicjPSTR8gBnOHYXiVEkWlxt0E5g9KJ5I76LupAg92SII79gABmaX3uaW3vuQwX+WQNRgHBG4mKLtc5tBDLKWa2VAQ6h8RO8Dp+NYwOOFd7VvS+kZ1ecbY9aM5Rwzq41XCy+EAfPP41597Ve0j20tW7Tx4dRjffY/SfpRf+z32sY604hxCaSp6xqgiB6jMd56UdLqzWrLbz++yXb7KJAYEiTt0iN8xijOAvO/CXzcEE2pGScMARud4pXxnH27r8RDKNcEBtQnxDEgY2NGNzW0li5aDBi1sINIaBCgbkeVAx51zPimlVAztHlMT99JuKueBY7mB6H/QTT7i7YKkgS2mBD4MEnIjt50itcQdVsjxBWmI/pIP5ffSQSTJS5MS82ptUyoj0/Tahr1+W8PkB0plftDWXMajk5x8h3yaU+5JuRJGd5zg9DTwpuxQu3x5Vc/EIxGdOfSAcfrQd3iy5zkxn6zWmtQYHbJwemRIx2H61Ny63bYnUYXqQPXO+PKqKEVuE5WGVuhAmZjEiYHWuLHAzG/7yD5is4twGgEEQIjtHXHrXH8YwMhoxH1rU6AOLspbDTA2DDExv0yB6U29kOe27d3+a4CxHwzMyIJjOST0+dVe5xeoQcQN4323yM43rLV1DAb/MMEH86TRSDqrgd8ZxthXvr/MuhmBV/wDDkkEFpmT/AKRUfJ/bO7Y1BFXSehkxgA9fXHn8qX6EJ0xJGxBkx5D+1cJy07qJhoJJ7jGodAO+BvTLSw6m+D0nkvP04hi8aWgBl3nsduo86c8Tx6AICG1apELjeN5AGRVY5LaeyPchrSknw/bYDeO3nTDiOJu2wNfEXI6e7tgfeBjrvUyq43Hbn4pGZIofirt1U/lm1BbOsbAQZBLqN/Kl78s1Ze5db1fB+lV3mzLYktY1JqKh2ZzJAmIG34YrIJbOXX7KW1V+Itqw3C3LYAydgBisrzr/AIgTpbsR522n/wB9ZR0MWxb/AAsJJbr0g9GORuNhQHD3CNEdSfxqa7wzKmXTSuwDLOewmTvW+D4VSoY3EUjozwd+0VW40TQWtksQpGNyZzQ68HLYoocKHAPv7InoXM/MRipV5QuZ4qz/AJp/Kp+JBd/UOwItwJBAGT9PKnFsMWKhSCpEjSDgifPpUCcstggm/aMNMycRGe36fLJN3lqvxN4jiIXVqV1MmGLHST3A0+oNLqh8V7fuMuBhwR8aREFhI0A/IyMfKnrcKPeLpAgfENC/eYkUl4fltuQfesxmRpH5xU6ljxJUP8NtWBK93YRMSNt/Op+Nj8w2M7qg3lC6dCiHAQRMGJaJG461vllybnEKVQKgUKcSzFSzfLK/WkJsvbvOWYSwVlEE6hkfEQPFpjHURnNEcPy5SzXtekuADqCiNIjrIGO1PKUI8s2o7t8attkJPgVRIMaSSoK6jBgeNc4o1uZ2uJbhXsnSGcFhpAwCNQMg7QapHN7axcVbk6SoAgQ2oAT3gBF+n1C4ZOIIRfEEA96JWB/KViGEjMBonPxdavoVG1RvY9K5xdQXfCwhrfhK9fiOCMbZphygKLVtMlihIkZIgsIMZx26VTLHKr1yzacPpYahJgNnWDAAPiEn0jFG8BYu67yavgYRByGa0pBB6YOfOTGaVQ2M5blc9peDe41ooAQUKjxDJQtqEeWB6mKJ/wBnNoLxF0PA8CjOcm7bjb0oqzyCAiFxvcZTpgiQoE9QPLuKJ4f2aIVwrlWY2zqjHg8RgYIkk9a08uOEfeYr5COfe0Nj3t1EukPAt+FXEMrEHMD6zVv4IoEtjUNWhSZJkyNz1zmqXc9jrZZmZhJkk53OZ+LvTS7y9yQRciFCnwySE1RucYI+lc76nDWz9QqxJwIHvNLY+JTJEAiR338wKi4zkKe8CLcUAnDSPKZI2yx38qNPsqPetd99cDklgVgb75idyfrXX+4tOn+e8LkScAnf8TSvqMPaXqK02S+0XJ0Xhrj2nVigDAA9AQWjMRAwPIVWeV8G15luQQrFhIxkHt6/jTbi+AtFQrcQ0BicAfaJLSQuZk0nvcXZ4dka0zOFfKbYVs5OM56darjlB/D6GdFl5lyFRZZfeAvodoJAJhQOm4Bg/Oqhylj7i9aWzca42NQmFAIInODM0/HtBZOl1cK2ToKSq6yJERECknLuPTXc1OigmZNsMCczgqdPpVIS23+4W12Jrfs2/uzcuFQqgGA8lm28R6HJMVlz2fAF2D8CFicGCFB098zv/ejrPMbIEfxCgZwtoAGfILRVrjeDAIF0nUIIiFMiMqFzSvMv1/h/8MkgLl/sdcLAXvD8EhYOn3gDLqz2Oe1dX/Zh5jSR3wM5IkQfQRnvimJ5raKqp4gaQIxI6AfPbE961wnGWEdWF4sBOGJxO0AD7tqVZvN/Rr1ClGiu8l4LXdCMdB0zq3gggbGNttxV65HyvTYW4wUhpGO6sRPbp0Pak3FJwr6yrIjMpUtB+1uSJAMnNC3OE02j7viFlUIAUQTgwPikduvSjqjJ3ZkkmXi3w2oagRqtnInIUwBIHTf6GpV4b3iukjAB+hj/AOVUdveG+jabb/y8yxiYIwdJ0t5frUtlb6yAtokrpzcbykxpycnt+VZPdFHVbMt/vAMAjGN+1IvbRQ3A3e8qR8mFScJeYMGcLOmPCGPmZ8WfKhfae4r2rdos0NeVS0EQH1DAj/EN52pl8QvY8wmsq7N7GWpxef6D9K1VvEiT0si9rOCRUtBRBa4Bv5H9adnk1jqgpXc5Ql0gXOLdmBmCVWPMA/jTGx7N2N2BuebOT+cVw+yzcIx1VVg2MfhOET4haX1YD86h9/wg+HxH/AGf8Aaa2uVWUHhtIP8AxFFKANoAkdP7Vo9H5yYbQk/iAY93ZvnPRVX5eOPwobkS8QqMpsLPvGOpyRuZwNJkZOad834s2bL3BkqJg9cgfnSux7QOU1EKGxiHziZEKa68PQKcXFbrYSWSMXuMRZ4k/bsoPJCT9S0fdWl5O2sueIfUVCnSqjAJI/E0vT2kMx/LP/3P/wBdTWfaDVIlFMYI1n8U/Kqx/wAbXEQPNEP43l6OQbpmAAoGofCgQAeIloVcDJ3OTmu+F5TaWDoTH+ET6n9KVcdz73Vn3oCu+rSQWaY/qkqIXyHf1hyvFEgbCQNs/KkzpYPj2GhNTVornDctF3iuLUQqq9ptp2ViOoIzB+VG3ORg+6UMNCW2tkAEE6goJJ6bUVwXLtF29ckzdIJBAxpBGAN96OFr1P77dK4cnXxXwKyiiQ8HY0CF7k7yZYlj6ZJ61Jw/Cw1xpM3GDH5KqY+S+dTKD+/3ArpHkYHz/U1wz6vLPvXyDSOhbArv9/61GG7/AF/Sthgcnbt3qCdhOif7frWaJB8hH51prsZ+laFyFjrvW2CaKTI67j86gbhwfn+4P61MbgUg9u9D3+NUz7uLnSAREgwc9NvTzoRhKW6FBL3J7RnUvrk/r99V3k/JbbG4rsGM6lg4KMJVvmIx0q0X7WtIvtAjOkwB3ltyKqfsvwtn31wQVYeK2dZ+Ek4H9QEDJznau3DaxTep7VwI0Hv7KpnSxHyn9DUP/Ca/1/8Ap/vT64bikQNa98Bus9QCdjgZ7Dr1b4tGMA57EEH0IOR86h4+ZK1KzaUV/wD4WHf6VE3sqOjD5irZjpmuYBoLq83mbSiqf8LHuv31yPZdv6h99W01wf3vR9sy+ZtJWV9mT1YfSp7fI9P2p9V/vT/VWi9B9TkfLNpQvTglH2R9KnVY2onTXBt1Jyb5Goi1GubqgwGEiQfmMg1MUrgrRUmuDHHvD5/fWV1p8/xrdP4kvNmJnK7EAz3XyqL+EsmYQLnpIk/KguGti4PfoCsCDLwAY2YlgpAmfvrLPNFVvFxNkr2GYM9wYI/flX0NE0MDwaSYkY6O34TE+cVIOHXI1PgZ8RPy8znfeqzznn1wDTZUzJJcBWEDYrEjzzt+AXL+e8TPidRG5uBl3zEqvatwEee2CqvC3N9R07sx+2NwTnE/sUoTg7mn/ltEbx5Udzoe/sFLUOzMskGdt8zRa3mVHZ9KuIhGOW1fCd8KTAmZzt1DYety4leOF352iOXHDI6b4FJ5cVtBvF71mIVApkIMFiYwSZA7R54EThrgj+W/0P6U24XngYSykvMNsAIEQo1HA/OiW5onRWnzj8jU5f5bqITfueoHhi1Vld5xbb3XwMBIzBj8KvloDYfQD8TVW53xvvLekKR4lMT2M7U2t8aGiFb6V5/+Q6jJ1Wmco1z9imGMca0pjfWIx+/Wt6/3tQfDX5x29MVPw90u+hNJb7/qa8vTJuqOiyfjkuOFf4bYTQPdKJkFj42OoaiCOnahuAZgGV21qDKtABUZGlgAATIk4wZAJqTmdm7atsz6kBUrrXIBYEASDHynvVb9mL1y3LKrMWAmIgdRqDYyCIidjXoVeJ6lT25S/negJdy0Jn0rm+S2AY896Uc5biLgUxp8QEWwskNjIACkbzP1orguDZUCvdZo7qgHn9mSPU4rl8OMUnq+/wDQySbFvMOM4oMtsNaMida7wSVnScAyDicwc04/iHZfgZMDLQJ7kqCdP31DwLiZIAlQR379hHcijrxxIyMU+bLHhRXzr/hpR0yashHCEjxMWneQI2ggDoPnRikFY/ChTcP94rdm7neuZyb5AqB+bybF4dfdtH+U1RPZrUvF2gc79Z+w1X7mf/LudtDf+015/wCyNhn4q17tHdgxJCifDETAE9d69HoleHIvzgSXJdOOtObg0uyjTmMyJ6DYkY6HrUlrhJzcPvCNmjSwwcyDvkwcHJqH2idrdtsMtwYXBkE9us1xwN+69sOot3FIGkqxBwIIYEQDNT8PI8ClaSuvL6/35mfJg997w6GU21MeLckRIBAxHfvjzrjjedNbI1WLhGfFjYY1YmVmRPkes0O3Njam37t9ZLEAENkksTAzAntRPB89soyBncQZh1bOZMA4k9hVI9PK6cNXlXq9JrRnC89R2RRBLGIUyywN3BUQPPNNdXf9/Ogv4FGbAKvuIYrJjcQRmBXb8LfVviEYw0eeMRI2yc461zzxRnvjTS/W2H5kpM7H8BWs9vu/MVFddxGu2CCd1aR0noIOdvvqP+NVdyQezKfXEj8Kk8M12AEFvKta/wB/uK5a7iSB6j9a0WB/vSUzHTPmtMR2qO5+5/WoNTDYH5H8qZRsFhEjuf386yhTcbt91ZTaTWV/iUtWXDSLwJbXIAhjHiGIjH76EcXznSh0KgJMQNM9vWIG4iguJssRpIuEHqVgGeu1BWeEY4AM9/0n8a9ylLlhDbfB3CdYYhh1QAR6EGaFte8ZzqkwWnT8Q2k4yelHcOG0+7IhzspgBvQnE/4d6G4FbmoqB4gZK7Qevoenyoxtcg09iXheYqPDEkmAQJEkxJAG++BvRdmxaOuPmxEn1yDnP3ilXMrTIdZAyQDnfEiTJzAORWcIxeRMLPfGJPiOJI/e9aWNadSbQuht0a4z+WFhibhyY2C9iepmibF64q69AKsf6zgEk5+pya2OCLMHUgkYycMO0/WirHBNpY25ZRlrf2k+XQb5286CepV/P52C4UFcv420krdDI52DjB9HG9MuE0gkrqA33Pct89zSc8MrKVgBexnHlP6VBw3EX7TmyHYqFDLn7MxHp5VzTw6t4yKJJdix2EQS0k577kktAB6yT/pUtm6q7AKCfsiN/Pft2HlSm+XBUTlRJ1Zlm8TTOMYEeVRsbkQCMjGkAE9Ttk1HwJNbSNTQ35o5YIoJYlwMmYHU53ETTbjUUgXrY0kHRcVcDyZRsAe2wxG8Csi1cKAKCVGS+y+gYmCI/eaJ5WWVOIUtvaJAAMArkZON42p1gajpbsopukhmt+d5rm+uvTbUEs7BQN5ncfl86rv8a8LMyMHpq7H16fs0x4Pioe68mFQhd9rhaDJJIPu7behYVCPRPVdhitD1P5r7fX0GvMdCFDaaXttqNwQVPcIDjQN9RktGIEFpxza+c/xF/wBPfXY+muAPLaqmb9wj4iCesRv5bD5UTwfviMbKDM/dudqs8eRbQdInTa+RYm4zX8cH/GAAR/3ACHHnGrzO1RTHXPn+opJ/EsnxNqadgIA2wW/QfOtcXzBoWABKztiMiB6EN8oqeTppTVur9f7FphvG8YzEonQeNowARsB1JqmcJzANctpoUIWUQSSYJA6QJ9AKcWOMdQdvF4iSNy2arHBnS6N1VlP0INdnTYtClFfjFdl44prq3kso5dR/NCXGZlAEAKDJK5VtiPi8qm4W6qa3tqVBb+bbJzbYx4uxUgfF+GYS2+ZsLr3IksAonoB0qS1zcm4CRpYLDdmU7z6b/KjOMpVCSuopP58v881Zku5aEM5xtvGfSguZ2g2hHEh3AgYnTLZ8vD+96rfD+0T2mYQCkxB+zHSZ2ptyPnPvOM4ZmQBFLvHfQrHPb4CPnXNj6HJHImuN3f7bfULlsH8Y54Fjw5C3XYCXaW9xqz7ors90BgdUkDYgkEjVtWHhF28Mz4XZVxJHgWFjO0VWrvPWuBldGYszMzDq7MWZvmSTUnLOcEEAzjrnAkAAk7STufyz0Tjkfw7ff9fmLY442/etanJ98gckjZlXMkEbxA3/AL0XYvpdBIAIBjIxIA2n1j60NxvNdDMoXGo5MSwBInyB6D1k7Ul4HjTZZgq+B/EF7EYP5VzZMMpptr3l38xt0WDiODVuizgyMEQcZ61CeAKqArMIEDxSBAxgzS9ubn+gj0IrTc2PZvuqKxZkjP5DBLNyP+Z1O4nczG80Oq3cyV8t/uoJ+bv0B+taPOHxj5d6dYsvkvoLQc1y/wBFQjvrI/8AjWUrbm7/ANP3VlOsU/8AVC7+QLbv3lxkR0+XkcVK3HXMzEx8RJMTUnD353DExsqmPqTFSi2zCFUAd3ZTH/jsT66q7vmVILepgFZlbVmDEA92JG3z3qYvdQBVvEKpkYVhJ3IBx1PlUicpBKlnlmIkaSYHcncmn9jgbKkldIO2xkx5kmKz/QxV73v7xUmCRsdMfONvoK4Xl11SWK6swZBifuq3W7QDYiI3E47x19T171NxHQoAYGASMeZHQeVDUw0Vzh7V1hASMjr951TArdyzfDq3i1AnSyyrfIjMeVWWy+8yTuB+JP7xUbswJjrjpgHsepPlSq07QRTxXMb1zQ7quBGorbOod38GTIwSJoEcO+trmkSy5LEGB0CgQB6VY+W8JpaXJJjAImOmJxii2WRMiZnac9SaxqFMLrvBwwGrBEZnIAxncYqDjODBBGlyTgQQp+77+lOLeB1bAkDBxjWB1xAI8hQGkGYbUXwRIEeWPX1qalvRRx2s6FhAAJuTH+E4EAxDHaueIsIMAXPEdOYmAQ2M7SFme9E8RZbSIi2vU9h0A7nEwO/SgbyhwXdtIWFCsckbyenmfp0FM1uKmDKELqMgMYB2Mggb5HcTUPCsNdy2FJ8R1kuPDGoCP5ecSaKCg/CAFJEu2AFUyTnP5UNxAuK3vRaIkliJkZzmP+6NqpHigamgscPjwAEd8g7bmuGYi4sHIUjPwkDEbTuZz9ai4pnxoDKhG8sSrdQwzBzW7PDhQI8TAHJDGJIJicDahVBcm/xHDEktDKIMZ1nftXTIsIHuID7ucgydTMRE9qk4e1c1sxGhD4naNugC92OwFMLlncvAYzgkEAQAAIkHAHrQaBYi4ThdSK2tRnSR6Yn08/Oq1au6XwTg7k4HbFWi6jWgWjQr4yAdJ6MB/Tj5Yqv8Zy26uANS7hh29fy8qrClbEkNZAHguKwA/qVZ+pB+dQWbNwy5JgBplwSN4xM/dW+F5cwCyCWONIBP0AyTR97hTBTBuEePEaFkeEx1NIn5DMT805aFGvUM+I7faEnAJODTLk3AOiWXZ0V3ZzatP4TcQ2yDcLQdCnYT8R+Ux8VwfuyuQxiBjy+sit8VxHEs7OyFmO7MpaYGN6rHK0hHFHFjlt4qDoaDvJ+RnKiPuqPi+H0NpMwRDBOvUDBKtkbb0G7wxMABsnSNj1gbjzAphd4JWUMhn/tkgnv/AIazk/xGpE9kA/EXnG5yPXyrV3hCWtgEyQ7SOw0jqNp/CpOB4WBqvQiD7b7kf0qpyx7R9ak/i7Zdm0Agrot2/tIo2OofC5JLH6VLTW49kX8G39R/yj78VpeAuEEiSPJZ+Ugb024JIA1CfrPXB9KJ92NlMfOAakMV25wdzeDH/ZXDcvuYgOQZiF7bjbzFP71gEfaHod+9DpwsbCSeoYjbIBxmmQBP/uy5/Rc/yn9KymrAz8Vz6k1lEAutWmYk5J6j79qJs+OMGBgHYf8AiOprKym70J2JraqJlobYDSZP34HmaItqoMFvxie235VqsoJhJrV4HMYmCQTk+cii7XEJvMD0/YrVZQGO2up/V/b1kVo3wBOqZ6/pjzrKytZjlbhMLOTvI38gevSttdGx6bQD85zmsrKFmRhVXAPUdiQR5hg2D6UUnEEZD5iJhCfqVJNarKNWawK9wGs6nvXHbsXIMdgqqAtZa4VRspwN2zHTcj863WULCG2uINsRqw0AggQYP31BcEXR7xSbeljsPiIOnc7Ax8pisrKKACXuDYn3lttJjOAVbyZZz9Z86nBuf0WSTufENu6g/nWVlZGZw3DXXI97eEDKrbTSqdDpBJ8R75NTLwKKQRLHuSxI/H1rVZRbNRvieCnDwV9TnEdqW/7la1/y7hQdidS/Qj86yspbpm5Mu8LxRWF4hVB/pt6cHzDVzwfLrigqt0k7wgX0JJJma3WU1sxOODjUYlj1lZOIobibbgrOoqx2BHhP1271lZQSMG/7vQiCkg9CoP4bUAvs7ak6Q0nszLHpByaysoK06RjpOQWgQWVmM7sWb60x4Tg1SdKpAxBWJn1GaysrXb3MS3B5T5AHH+lQG2dxn5VusoIxq9JA8IBHlv6jb50NeJj4AY3In5GO9ZWUyAL7lpyZj7zWVlZQtm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3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nity_PPT_Calibri_Option2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Trinity_PPT_Calibri_Option2</Template>
  <TotalTime>49</TotalTime>
  <Words>1509</Words>
  <Application>Microsoft Office PowerPoint</Application>
  <PresentationFormat>On-screen Show (4:3)</PresentationFormat>
  <Paragraphs>251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Minion Pro</vt:lpstr>
      <vt:lpstr>Times New Roman</vt:lpstr>
      <vt:lpstr>Wingdings</vt:lpstr>
      <vt:lpstr>Trinity_PPT_Calibri_Option2</vt:lpstr>
      <vt:lpstr>Prof. Michael King Academic Director of BESS</vt:lpstr>
      <vt:lpstr> Trinity College…. Founded in 1592 A University of Global Consequence</vt:lpstr>
      <vt:lpstr>BESS: A multi-School Programme</vt:lpstr>
      <vt:lpstr>WHAT IS BESS?</vt:lpstr>
      <vt:lpstr>What does BESS offer?</vt:lpstr>
      <vt:lpstr>Degree options in BESS</vt:lpstr>
      <vt:lpstr>What will I study?</vt:lpstr>
      <vt:lpstr>Junior Freshman – 1st Year</vt:lpstr>
      <vt:lpstr>Senior Freshman – 2nd Year</vt:lpstr>
      <vt:lpstr>Choice of SF modules</vt:lpstr>
      <vt:lpstr>Junior &amp; Senior Sophister   3rd &amp; 4th Year</vt:lpstr>
      <vt:lpstr>The Trinity Experience</vt:lpstr>
      <vt:lpstr>We are here to help!</vt:lpstr>
      <vt:lpstr>Frequently Asked Questions</vt:lpstr>
      <vt:lpstr>Programme Administration</vt:lpstr>
      <vt:lpstr>Important BESS rules (1)</vt:lpstr>
      <vt:lpstr>Important BESS rules (2)</vt:lpstr>
      <vt:lpstr>Attending lectures?</vt:lpstr>
      <vt:lpstr>Making your voices heard</vt:lpstr>
      <vt:lpstr>What happens next week?</vt:lpstr>
      <vt:lpstr>Next Week: Lectures All in the Ed Burke Theatre in the Arts Building</vt:lpstr>
      <vt:lpstr>In the near future……</vt:lpstr>
      <vt:lpstr>    Prof. Michael King Academic Director of BESS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Regular 36pt</dc:title>
  <dc:creator>Administrator</dc:creator>
  <cp:lastModifiedBy>Martina Ni Chochlain</cp:lastModifiedBy>
  <cp:revision>9</cp:revision>
  <cp:lastPrinted>2014-12-16T10:33:11Z</cp:lastPrinted>
  <dcterms:created xsi:type="dcterms:W3CDTF">2015-04-21T16:55:50Z</dcterms:created>
  <dcterms:modified xsi:type="dcterms:W3CDTF">2017-09-22T10:54:44Z</dcterms:modified>
</cp:coreProperties>
</file>